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9" r:id="rId3"/>
    <p:sldId id="280" r:id="rId4"/>
    <p:sldId id="278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vaČebulj" initials="ŽČ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927"/>
    <a:srgbClr val="B31B75"/>
    <a:srgbClr val="FB9205"/>
    <a:srgbClr val="F999F9"/>
    <a:srgbClr val="74B23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3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5714E3-9A20-430D-A5A8-D7701117A006}" type="datetimeFigureOut">
              <a:rPr lang="sl-SI" smtClean="0"/>
              <a:pPr/>
              <a:t>19. 03. 2020</a:t>
            </a:fld>
            <a:endParaRPr lang="sl-SI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D2B65C-A46C-4584-A7C3-C8EFA3CBAFA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58200" cy="2160240"/>
          </a:xfrm>
        </p:spPr>
        <p:txBody>
          <a:bodyPr>
            <a:normAutofit/>
          </a:bodyPr>
          <a:lstStyle/>
          <a:p>
            <a:r>
              <a:rPr lang="sl-SI" sz="6000" dirty="0" smtClean="0"/>
              <a:t>GEOMETRIJSKA TELESA</a:t>
            </a:r>
            <a:br>
              <a:rPr lang="sl-SI" sz="6000" dirty="0" smtClean="0"/>
            </a:br>
            <a:r>
              <a:rPr lang="sl-SI" sz="6000" dirty="0" smtClean="0"/>
              <a:t>           PIRAMIDA</a:t>
            </a:r>
            <a:endParaRPr lang="sl-SI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9. razred 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 piramida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4811365"/>
          </a:xfrm>
        </p:spPr>
        <p:txBody>
          <a:bodyPr/>
          <a:lstStyle/>
          <a:p>
            <a:r>
              <a:rPr lang="sl-SI" b="1" dirty="0" smtClean="0"/>
              <a:t>Piramida</a:t>
            </a:r>
            <a:r>
              <a:rPr lang="sl-SI" dirty="0" smtClean="0"/>
              <a:t> je oglato geometrijsko telo, ki ima eno osnovno ploskev (poljubni n-kotnik), plašč pa sestavlja n skladnih enakokrakih trikotnikov.</a:t>
            </a:r>
          </a:p>
          <a:p>
            <a:r>
              <a:rPr lang="sl-SI" b="1" dirty="0" smtClean="0"/>
              <a:t>Pravilna piramida </a:t>
            </a:r>
            <a:r>
              <a:rPr lang="sl-SI" dirty="0" smtClean="0"/>
              <a:t>ima za osnovno ploskev pravilni n-kotnik.</a:t>
            </a:r>
            <a:endParaRPr lang="sl-SI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2125587" cy="287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63888" y="3356992"/>
            <a:ext cx="561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b="1" dirty="0" smtClean="0">
                <a:solidFill>
                  <a:srgbClr val="74B230"/>
                </a:solidFill>
              </a:rPr>
              <a:t>Osnovna ploskev </a:t>
            </a:r>
            <a:r>
              <a:rPr lang="sl-SI" sz="2200" dirty="0" smtClean="0">
                <a:solidFill>
                  <a:schemeClr val="tx2"/>
                </a:solidFill>
              </a:rPr>
              <a:t>je n-kotnik.</a:t>
            </a:r>
          </a:p>
          <a:p>
            <a:r>
              <a:rPr lang="sl-SI" sz="2200" b="1" dirty="0" smtClean="0">
                <a:solidFill>
                  <a:srgbClr val="C00000"/>
                </a:solidFill>
              </a:rPr>
              <a:t>Osnovni rob (a) </a:t>
            </a:r>
            <a:r>
              <a:rPr lang="sl-SI" sz="2200" dirty="0" smtClean="0">
                <a:solidFill>
                  <a:schemeClr val="tx2"/>
                </a:solidFill>
              </a:rPr>
              <a:t>je stranice n-kotnika, ki predstavlja osnovno ploskev prizme.</a:t>
            </a:r>
          </a:p>
          <a:p>
            <a:r>
              <a:rPr lang="sl-SI" sz="2200" b="1" dirty="0" smtClean="0">
                <a:solidFill>
                  <a:srgbClr val="00B0F0"/>
                </a:solidFill>
              </a:rPr>
              <a:t>Vrh (V) </a:t>
            </a:r>
            <a:r>
              <a:rPr lang="sl-SI" sz="2200" dirty="0" smtClean="0">
                <a:solidFill>
                  <a:schemeClr val="tx2"/>
                </a:solidFill>
              </a:rPr>
              <a:t>je skupna točka vseh stranskih robov.</a:t>
            </a:r>
          </a:p>
          <a:p>
            <a:r>
              <a:rPr lang="sl-SI" sz="2200" b="1" dirty="0" smtClean="0">
                <a:solidFill>
                  <a:srgbClr val="AFD927"/>
                </a:solidFill>
              </a:rPr>
              <a:t>Višina (v) </a:t>
            </a:r>
            <a:r>
              <a:rPr lang="sl-SI" sz="2200" dirty="0" smtClean="0">
                <a:solidFill>
                  <a:schemeClr val="tx2"/>
                </a:solidFill>
              </a:rPr>
              <a:t>je pravokotna razdalja med vrhom in ravnino osnovne ploskve.</a:t>
            </a:r>
          </a:p>
          <a:p>
            <a:r>
              <a:rPr lang="sl-SI" sz="2200" b="1" dirty="0" smtClean="0">
                <a:solidFill>
                  <a:srgbClr val="7030A0"/>
                </a:solidFill>
              </a:rPr>
              <a:t>Stranske ploskve </a:t>
            </a:r>
            <a:r>
              <a:rPr lang="sl-SI" sz="2200" dirty="0" smtClean="0">
                <a:solidFill>
                  <a:schemeClr val="tx2"/>
                </a:solidFill>
              </a:rPr>
              <a:t>so trikotniki.</a:t>
            </a:r>
          </a:p>
          <a:p>
            <a:r>
              <a:rPr lang="sl-SI" sz="2200" b="1" dirty="0" smtClean="0">
                <a:solidFill>
                  <a:srgbClr val="B31B75"/>
                </a:solidFill>
              </a:rPr>
              <a:t>Stranski rob (s) </a:t>
            </a:r>
            <a:r>
              <a:rPr lang="sl-SI" sz="2200" dirty="0" smtClean="0">
                <a:solidFill>
                  <a:schemeClr val="tx2"/>
                </a:solidFill>
              </a:rPr>
              <a:t>je daljica, ki povezuje oglišče osnovne ploskve z vrhom piramide.</a:t>
            </a:r>
          </a:p>
          <a:p>
            <a:r>
              <a:rPr lang="sl-SI" sz="2200" b="1" dirty="0" smtClean="0">
                <a:solidFill>
                  <a:srgbClr val="FB9205"/>
                </a:solidFill>
              </a:rPr>
              <a:t>Višina stranske ploskve (v</a:t>
            </a:r>
            <a:r>
              <a:rPr lang="sl-SI" sz="2200" b="1" baseline="-25000" dirty="0" smtClean="0">
                <a:solidFill>
                  <a:srgbClr val="FB9205"/>
                </a:solidFill>
              </a:rPr>
              <a:t>1</a:t>
            </a:r>
            <a:r>
              <a:rPr lang="sl-SI" sz="2200" b="1" dirty="0" smtClean="0">
                <a:solidFill>
                  <a:srgbClr val="FB9205"/>
                </a:solidFill>
              </a:rPr>
              <a:t>)</a:t>
            </a:r>
            <a:endParaRPr lang="sl-SI" sz="2200" b="1" dirty="0">
              <a:solidFill>
                <a:srgbClr val="FB92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927373"/>
            <a:ext cx="3096344" cy="21496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Tristrana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Osnovna ploskev je poljuben trikotnik.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75856" y="1916832"/>
            <a:ext cx="2880320" cy="2304255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Štiristrana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Osnovna ploskev je poljuben štirikotnik</a:t>
            </a: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37448" y="1916832"/>
            <a:ext cx="2827040" cy="23762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Šeststrana</a:t>
            </a:r>
            <a:endParaRPr kumimoji="0" lang="sl-SI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Osnovna ploskev je poljuben </a:t>
            </a:r>
            <a:r>
              <a:rPr kumimoji="0" lang="sl-S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šestkotnik</a:t>
            </a: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340768"/>
            <a:ext cx="2304256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Piramide:</a:t>
            </a:r>
            <a:endParaRPr kumimoji="0" lang="sl-S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437112"/>
            <a:ext cx="1858173" cy="205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437112"/>
            <a:ext cx="2088232" cy="20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365104"/>
            <a:ext cx="1645810" cy="212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6904" y="1268760"/>
            <a:ext cx="8919592" cy="5400600"/>
          </a:xfrm>
        </p:spPr>
        <p:txBody>
          <a:bodyPr/>
          <a:lstStyle/>
          <a:p>
            <a:r>
              <a:rPr lang="sl-SI" b="1" dirty="0" smtClean="0"/>
              <a:t>Površina piramide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r>
              <a:rPr lang="sl-SI" b="1" dirty="0" smtClean="0"/>
              <a:t>Prostornina piramide</a:t>
            </a:r>
          </a:p>
          <a:p>
            <a:pPr>
              <a:buNone/>
            </a:pP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683568" y="2276872"/>
                <a:ext cx="2592288" cy="1008112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l-SI" sz="2800" dirty="0" smtClean="0"/>
                  <a:t>P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sl-SI" sz="28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𝑝𝑙</m:t>
                        </m:r>
                      </m:sub>
                    </m:sSub>
                  </m:oMath>
                </a14:m>
                <a:r>
                  <a:rPr lang="sl-SI" sz="2800" dirty="0" smtClean="0"/>
                  <a:t> </a:t>
                </a:r>
                <a:endParaRPr lang="sl-SI" sz="2800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76872"/>
                <a:ext cx="2592288" cy="100811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755576" y="4465320"/>
            <a:ext cx="2016224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484784"/>
            <a:ext cx="2736304" cy="20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3142654"/>
                  </p:ext>
                </p:extLst>
              </p:nvPr>
            </p:nvGraphicFramePr>
            <p:xfrm>
              <a:off x="827584" y="4437112"/>
              <a:ext cx="1859916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6228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47974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917893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V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=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l-SI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l-SI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sl-SI" sz="28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oMath>
                          </a14:m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.v 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3142654"/>
                  </p:ext>
                </p:extLst>
              </p:nvPr>
            </p:nvGraphicFramePr>
            <p:xfrm>
              <a:off x="827584" y="4437112"/>
              <a:ext cx="1859916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622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797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178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81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V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=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2649" t="-10465" r="-662" b="-1325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 vMerge="1">
                      <a:txBody>
                        <a:bodyPr/>
                        <a:lstStyle/>
                        <a:p>
                          <a:pPr algn="ctr"/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sz="2800" b="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sl-SI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293096"/>
            <a:ext cx="4659294" cy="141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88" y="1484784"/>
            <a:ext cx="8839200" cy="1082750"/>
          </a:xfrm>
        </p:spPr>
        <p:txBody>
          <a:bodyPr/>
          <a:lstStyle/>
          <a:p>
            <a:r>
              <a:rPr lang="sl-SI" b="1" dirty="0" smtClean="0"/>
              <a:t>Enakorobe piramide </a:t>
            </a:r>
            <a:r>
              <a:rPr lang="sl-SI" sz="2800" dirty="0" smtClean="0"/>
              <a:t>imajo vse robove enako dolge.</a:t>
            </a:r>
            <a:endParaRPr lang="sl-SI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2204865"/>
            <a:ext cx="5112568" cy="20162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Tristrana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Tetraeder</a:t>
            </a:r>
            <a:r>
              <a:rPr kumimoji="0" lang="sl-SI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pravilni četverec.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20072" y="2204864"/>
            <a:ext cx="2736304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Štiristrana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01008"/>
            <a:ext cx="2093764" cy="242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483474"/>
            <a:ext cx="2472283" cy="239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Pravilne piramide</a:t>
            </a:r>
            <a:endParaRPr lang="sl-SI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2194352"/>
          <a:ext cx="8640000" cy="24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tristrana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štiristrana 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 smtClean="0">
                          <a:solidFill>
                            <a:schemeClr val="tx1"/>
                          </a:solidFill>
                        </a:rPr>
                        <a:t>šeststrana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1411156"/>
                  </p:ext>
                </p:extLst>
              </p:nvPr>
            </p:nvGraphicFramePr>
            <p:xfrm>
              <a:off x="611560" y="2708920"/>
              <a:ext cx="234632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6073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661797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sl-SI" sz="1800" b="0" baseline="300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sl-SI" sz="1800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sl-SI" sz="18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3av</a:t>
                          </a:r>
                          <a:r>
                            <a:rPr lang="sl-SI" b="0" baseline="-250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sl-SI" b="0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1411156"/>
                  </p:ext>
                </p:extLst>
              </p:nvPr>
            </p:nvGraphicFramePr>
            <p:xfrm>
              <a:off x="611560" y="2708920"/>
              <a:ext cx="234632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073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6179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1605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00" t="-4615" r="-136800" b="-11692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3av</a:t>
                          </a:r>
                          <a:r>
                            <a:rPr lang="sl-SI" b="0" baseline="-250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sl-SI" b="0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91880" y="2759328"/>
          <a:ext cx="21676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9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0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33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l-SI" sz="18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l-SI" sz="1800" b="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 +</a:t>
                      </a:r>
                      <a:endParaRPr lang="sl-SI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4av</a:t>
                      </a:r>
                      <a:r>
                        <a:rPr lang="sl-SI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646681"/>
                  </p:ext>
                </p:extLst>
              </p:nvPr>
            </p:nvGraphicFramePr>
            <p:xfrm>
              <a:off x="6268787" y="2759328"/>
              <a:ext cx="247967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89408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661797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6a</a:t>
                          </a:r>
                          <a:r>
                            <a:rPr lang="sl-SI" sz="1800" b="0" baseline="300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sl-SI" sz="18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6av</a:t>
                          </a:r>
                          <a:r>
                            <a:rPr lang="sl-SI" b="0" baseline="-250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sl-SI" b="0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1646681"/>
                  </p:ext>
                </p:extLst>
              </p:nvPr>
            </p:nvGraphicFramePr>
            <p:xfrm>
              <a:off x="6268787" y="2759328"/>
              <a:ext cx="247967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94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7338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6179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1605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P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1905" t="-4615" r="-116327" b="-11692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6av</a:t>
                          </a:r>
                          <a:r>
                            <a:rPr lang="sl-SI" b="0" baseline="-250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sl-SI" b="0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332704"/>
                  </p:ext>
                </p:extLst>
              </p:nvPr>
            </p:nvGraphicFramePr>
            <p:xfrm>
              <a:off x="971600" y="3789040"/>
              <a:ext cx="141433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863917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sl-SI" sz="1800" b="0" baseline="300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3.</m:t>
                                  </m:r>
                                </m:e>
                              </m:rad>
                            </m:oMath>
                          </a14:m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  <a:sym typeface="Mathematica1"/>
                            </a:rPr>
                            <a:t>v</a:t>
                          </a:r>
                          <a:endParaRPr lang="sl-SI" sz="18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332704"/>
                  </p:ext>
                </p:extLst>
              </p:nvPr>
            </p:nvGraphicFramePr>
            <p:xfrm>
              <a:off x="971600" y="3789040"/>
              <a:ext cx="141433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391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1605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64085" r="-704" b="-1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76925"/>
              </p:ext>
            </p:extLst>
          </p:nvPr>
        </p:nvGraphicFramePr>
        <p:xfrm>
          <a:off x="3851920" y="3767440"/>
          <a:ext cx="14143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39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l-SI" sz="18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l-SI" sz="1800" b="0" baseline="0" dirty="0" smtClean="0">
                          <a:solidFill>
                            <a:schemeClr val="tx1"/>
                          </a:solidFill>
                        </a:rPr>
                        <a:t> .</a:t>
                      </a:r>
                      <a:r>
                        <a:rPr lang="sl-SI" sz="18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v</a:t>
                      </a:r>
                      <a:endParaRPr lang="sl-SI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798317"/>
                  </p:ext>
                </p:extLst>
              </p:nvPr>
            </p:nvGraphicFramePr>
            <p:xfrm>
              <a:off x="6804248" y="3717032"/>
              <a:ext cx="141433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863917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sl-SI" sz="1800" b="0" baseline="300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sl-SI" sz="18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sl-SI" sz="1800" b="0" dirty="0" smtClean="0">
                              <a:solidFill>
                                <a:schemeClr val="tx1"/>
                              </a:solidFill>
                              <a:sym typeface="Mathematica1"/>
                            </a:rPr>
                            <a:t>v</a:t>
                          </a:r>
                          <a:endParaRPr lang="sl-SI" sz="1800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798317"/>
                  </p:ext>
                </p:extLst>
              </p:nvPr>
            </p:nvGraphicFramePr>
            <p:xfrm>
              <a:off x="6804248" y="3717032"/>
              <a:ext cx="1414337" cy="7624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6391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1605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4085" r="-704" b="-1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sl-SI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869160"/>
            <a:ext cx="1800200" cy="186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4525963"/>
          </a:xfrm>
        </p:spPr>
        <p:txBody>
          <a:bodyPr/>
          <a:lstStyle/>
          <a:p>
            <a:r>
              <a:rPr lang="sl-SI" b="1" dirty="0" smtClean="0"/>
              <a:t>Pitagorov izrek v pravilni 4-strani piramidi</a:t>
            </a:r>
            <a:endParaRPr lang="sl-SI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2010891" cy="281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2088232" cy="259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132856"/>
            <a:ext cx="2150106" cy="264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251520" y="5229200"/>
                <a:ext cx="2736304" cy="90872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l-SI" sz="2800" b="0" dirty="0" smtClean="0">
                    <a:solidFill>
                      <a:schemeClr val="bg1"/>
                    </a:solidFill>
                  </a:rPr>
                  <a:t>s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2 </a:t>
                </a:r>
                <a:r>
                  <a:rPr lang="sl-SI" sz="2800" b="0" dirty="0" smtClean="0">
                    <a:solidFill>
                      <a:schemeClr val="bg1"/>
                    </a:solidFill>
                  </a:rPr>
                  <a:t> = v</a:t>
                </a:r>
                <a:r>
                  <a:rPr lang="sl-SI" sz="2800" b="0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sl-SI" sz="2800" b="0" dirty="0" smtClean="0">
                    <a:solidFill>
                      <a:schemeClr val="bg1"/>
                    </a:solidFill>
                  </a:rPr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l-SI" sz="2800" b="0" dirty="0" smtClean="0">
                    <a:solidFill>
                      <a:schemeClr val="bg1"/>
                    </a:solidFill>
                  </a:rPr>
                  <a:t>)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 2</a:t>
                </a:r>
                <a:endParaRPr lang="sl-SI" sz="2800" baseline="30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29200"/>
                <a:ext cx="2736304" cy="90872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3203848" y="5733256"/>
                <a:ext cx="2736304" cy="90872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l-SI" sz="2800" b="0" dirty="0" smtClean="0">
                    <a:solidFill>
                      <a:schemeClr val="bg1"/>
                    </a:solidFill>
                  </a:rPr>
                  <a:t>v</a:t>
                </a:r>
                <a:r>
                  <a:rPr lang="sl-SI" sz="2800" b="0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2 </a:t>
                </a:r>
                <a:r>
                  <a:rPr lang="sl-SI" sz="2800" b="0" dirty="0" smtClean="0">
                    <a:solidFill>
                      <a:schemeClr val="bg1"/>
                    </a:solidFill>
                  </a:rPr>
                  <a:t> = v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sl-SI" sz="2800" b="0" dirty="0" smtClean="0">
                    <a:solidFill>
                      <a:schemeClr val="bg1"/>
                    </a:solidFill>
                  </a:rPr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l-SI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l-SI" sz="2800" b="0" dirty="0" smtClean="0">
                    <a:solidFill>
                      <a:schemeClr val="bg1"/>
                    </a:solidFill>
                  </a:rPr>
                  <a:t>)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 2</a:t>
                </a:r>
                <a:endParaRPr lang="sl-SI" sz="2800" baseline="30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733256"/>
                <a:ext cx="2736304" cy="90872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6048672" y="4896544"/>
                <a:ext cx="2987824" cy="1241376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l-SI" sz="2800" b="0" dirty="0" smtClean="0">
                    <a:solidFill>
                      <a:schemeClr val="bg1"/>
                    </a:solidFill>
                  </a:rPr>
                  <a:t>s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2 </a:t>
                </a:r>
                <a:r>
                  <a:rPr lang="sl-SI" sz="2800" b="0" dirty="0" smtClean="0">
                    <a:solidFill>
                      <a:schemeClr val="bg1"/>
                    </a:solidFill>
                  </a:rPr>
                  <a:t> = v</a:t>
                </a:r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sl-SI" sz="2800" b="0" dirty="0" smtClean="0">
                    <a:solidFill>
                      <a:schemeClr val="bg1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sl-SI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l-SI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l-SI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l-SI" sz="2800" b="0" i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sl-SI" sz="28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l-SI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l-SI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l-SI" sz="2800" b="0" baseline="30000" dirty="0" smtClean="0">
                    <a:solidFill>
                      <a:schemeClr val="bg1"/>
                    </a:solidFill>
                  </a:rPr>
                  <a:t> </a:t>
                </a:r>
                <a:endParaRPr lang="sl-SI" sz="2800" baseline="30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672" y="4896544"/>
                <a:ext cx="2987824" cy="1241376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1366</TotalTime>
  <Words>199</Words>
  <Application>Microsoft Office PowerPoint</Application>
  <PresentationFormat>Diaprojekcija na zaslonu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Franklin Gothic Book</vt:lpstr>
      <vt:lpstr>Franklin Gothic Medium</vt:lpstr>
      <vt:lpstr>Mathematica1</vt:lpstr>
      <vt:lpstr>Wingdings 2</vt:lpstr>
      <vt:lpstr>Trek</vt:lpstr>
      <vt:lpstr>GEOMETRIJSKA TELESA            PIRAMIDA</vt:lpstr>
      <vt:lpstr>5 piramida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GEOMETRIJSKA TELESA</dc:title>
  <dc:creator>Pika</dc:creator>
  <cp:lastModifiedBy>Bojana Zorko</cp:lastModifiedBy>
  <cp:revision>75</cp:revision>
  <dcterms:created xsi:type="dcterms:W3CDTF">2015-08-05T17:30:49Z</dcterms:created>
  <dcterms:modified xsi:type="dcterms:W3CDTF">2020-03-19T09:30:16Z</dcterms:modified>
</cp:coreProperties>
</file>