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C60694"/>
    <a:srgbClr val="CC0066"/>
    <a:srgbClr val="006600"/>
    <a:srgbClr val="D5FFEA"/>
    <a:srgbClr val="FAFFE7"/>
    <a:srgbClr val="00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 varScale="1">
        <p:scale>
          <a:sx n="105" d="100"/>
          <a:sy n="105" d="100"/>
        </p:scale>
        <p:origin x="19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DE3F-73A7-4A59-9FE9-E955EBDA60A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60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7B5B4-2DCC-4701-9B62-62FB483ECC6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8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56F0E-9E62-476D-9170-30F5C798D52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67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3541-8A4D-45A2-816F-5BF9992B5F2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893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26ED-5B0B-47B3-9430-5FB707DEE07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641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30216-9E41-4770-81CA-18E3A3BE435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419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6AB3-70BC-432F-BFD7-3EB999003DB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252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8CD5-C5B0-43DE-85D9-850120AC3F6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466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07514-1896-4FD0-92BC-7219F60438F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8463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C5D0-3D78-40D0-BB96-4E7799236AA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483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46147-47C7-4FBE-A235-7A46CA56664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979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4AC987-2754-4C79-A8A0-36D954F842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zV87pflcII&amp;feature=relate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sc.ce.edus.si/tomi/Seminarske2007/Mitologija/nordijska_mitologij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395288" y="260350"/>
            <a:ext cx="6243637" cy="39687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FFFF00"/>
                </a:solidFill>
              </a:rPr>
              <a:t>KAJ JE BILO PRESELJEVANJE LJUDSTEV</a:t>
            </a:r>
            <a:r>
              <a:rPr lang="sl-SI" altLang="sl-SI"/>
              <a:t> </a:t>
            </a:r>
            <a:r>
              <a:rPr lang="sl-SI" altLang="sl-SI" sz="1600" i="1">
                <a:solidFill>
                  <a:srgbClr val="FFFF00"/>
                </a:solidFill>
              </a:rPr>
              <a:t>učb.str. 87</a:t>
            </a:r>
          </a:p>
        </p:txBody>
      </p:sp>
      <p:pic>
        <p:nvPicPr>
          <p:cNvPr id="2054" name="Picture 6" descr="Roman war and siege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1432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8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468313" y="5013325"/>
            <a:ext cx="1944687" cy="7207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>
                <a:solidFill>
                  <a:srgbClr val="006600"/>
                </a:solidFill>
              </a:rPr>
              <a:t>GLADIATOR</a:t>
            </a:r>
          </a:p>
          <a:p>
            <a:pPr algn="ctr" eaLnBrk="1" hangingPunct="1"/>
            <a:r>
              <a:rPr lang="sl-SI" altLang="sl-SI" sz="1400">
                <a:solidFill>
                  <a:srgbClr val="006600"/>
                </a:solidFill>
              </a:rPr>
              <a:t>Bitka z Germani, 5 min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708400" y="2924175"/>
            <a:ext cx="4895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Rimsko cesarstvo se je že od 1. stoletja pr. Kr. soočalo s problemom vpadov bojevitih </a:t>
            </a:r>
            <a:r>
              <a:rPr lang="sl-SI" altLang="sl-SI" b="1">
                <a:solidFill>
                  <a:srgbClr val="FFFF00"/>
                </a:solidFill>
              </a:rPr>
              <a:t>barbarov</a:t>
            </a:r>
            <a:endParaRPr lang="sl-SI" altLang="sl-SI">
              <a:solidFill>
                <a:srgbClr val="FFFF00"/>
              </a:solidFill>
            </a:endParaRP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Napadala so ga sosednja plemena - </a:t>
            </a:r>
            <a:r>
              <a:rPr lang="sl-SI" altLang="sl-SI" b="1">
                <a:solidFill>
                  <a:srgbClr val="FF0000"/>
                </a:solidFill>
              </a:rPr>
              <a:t>Germani</a:t>
            </a:r>
            <a:r>
              <a:rPr lang="sl-SI" altLang="sl-SI">
                <a:solidFill>
                  <a:srgbClr val="FFFF00"/>
                </a:solidFill>
              </a:rPr>
              <a:t>, ki so živeli ob njegovih mejah, predvsem v bližini rek Donave in Rena. 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779838" y="4652963"/>
            <a:ext cx="4679950" cy="915987"/>
          </a:xfrm>
          <a:prstGeom prst="rect">
            <a:avLst/>
          </a:prstGeom>
          <a:solidFill>
            <a:srgbClr val="C606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Rimljani niso zmogli zaustaviti 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napredovanja germanske vojske.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Začeli so jih sprejemati v svojo vojsko.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20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50825" y="390525"/>
            <a:ext cx="244951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0033CC"/>
                </a:solidFill>
              </a:rPr>
              <a:t>Kdo so bili Germani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9388" y="1052513"/>
            <a:ext cx="7359650" cy="2530475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FFFF00"/>
                </a:solidFill>
              </a:rPr>
              <a:t>Germani so živeli </a:t>
            </a:r>
            <a:r>
              <a:rPr lang="sl-SI" altLang="sl-SI" sz="2000" b="1">
                <a:solidFill>
                  <a:srgbClr val="FFFF00"/>
                </a:solidFill>
              </a:rPr>
              <a:t>preprosto</a:t>
            </a:r>
            <a:r>
              <a:rPr lang="sl-SI" altLang="sl-SI" sz="2000">
                <a:solidFill>
                  <a:srgbClr val="FFFF00"/>
                </a:solidFill>
              </a:rPr>
              <a:t>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FF00"/>
                </a:solidFill>
              </a:rPr>
              <a:t>Ženske so obdelovale polja, moški so se bojevali.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FF00"/>
                </a:solidFill>
              </a:rPr>
              <a:t>Zaradi izčrpanosti zemlje, so iskali nove obdelovalne površine.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FF00"/>
                </a:solidFill>
              </a:rPr>
              <a:t>Njihova bivališča so bila vkopana v zemljo- </a:t>
            </a:r>
            <a:r>
              <a:rPr lang="sl-SI" altLang="sl-SI" sz="2000" b="1">
                <a:solidFill>
                  <a:srgbClr val="FFFF00"/>
                </a:solidFill>
              </a:rPr>
              <a:t>zemljanke</a:t>
            </a:r>
            <a:r>
              <a:rPr lang="sl-SI" altLang="sl-SI" sz="2000">
                <a:solidFill>
                  <a:srgbClr val="FFFF00"/>
                </a:solidFill>
              </a:rPr>
              <a:t>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FF00"/>
                </a:solidFill>
              </a:rPr>
              <a:t>Vojaki so prisegli zvestobo vojaškemu poveljniku, </a:t>
            </a:r>
          </a:p>
          <a:p>
            <a:pPr eaLnBrk="1" hangingPunct="1"/>
            <a:r>
              <a:rPr lang="sl-SI" altLang="sl-SI" sz="2000">
                <a:solidFill>
                  <a:srgbClr val="FFFF00"/>
                </a:solidFill>
              </a:rPr>
              <a:t> čigar moč seje merila po številu vojakov, ki so mu služili.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FF00"/>
                </a:solidFill>
              </a:rPr>
              <a:t>Najbolj so cenili </a:t>
            </a:r>
            <a:r>
              <a:rPr lang="sl-SI" altLang="sl-SI" sz="2000" b="1">
                <a:solidFill>
                  <a:srgbClr val="FFFF00"/>
                </a:solidFill>
              </a:rPr>
              <a:t>zvestobo </a:t>
            </a:r>
            <a:r>
              <a:rPr lang="sl-SI" altLang="sl-SI" sz="2000">
                <a:solidFill>
                  <a:srgbClr val="FFFF00"/>
                </a:solidFill>
              </a:rPr>
              <a:t>vodji</a:t>
            </a:r>
            <a:r>
              <a:rPr lang="sl-SI" altLang="sl-SI" sz="2000" b="1">
                <a:solidFill>
                  <a:srgbClr val="FFFF00"/>
                </a:solidFill>
              </a:rPr>
              <a:t> </a:t>
            </a:r>
            <a:r>
              <a:rPr lang="sl-SI" altLang="sl-SI" sz="2000">
                <a:solidFill>
                  <a:srgbClr val="FFFF00"/>
                </a:solidFill>
              </a:rPr>
              <a:t>– </a:t>
            </a:r>
            <a:r>
              <a:rPr lang="sl-SI" altLang="sl-SI" sz="2000" b="1">
                <a:solidFill>
                  <a:srgbClr val="FFFF00"/>
                </a:solidFill>
              </a:rPr>
              <a:t>kralju </a:t>
            </a:r>
            <a:r>
              <a:rPr lang="sl-SI" altLang="sl-SI" sz="2000">
                <a:solidFill>
                  <a:srgbClr val="FFFF00"/>
                </a:solidFill>
              </a:rPr>
              <a:t>in</a:t>
            </a:r>
            <a:r>
              <a:rPr lang="sl-SI" altLang="sl-SI" sz="2000" b="1">
                <a:solidFill>
                  <a:srgbClr val="FFFF00"/>
                </a:solidFill>
              </a:rPr>
              <a:t> pogum</a:t>
            </a:r>
            <a:r>
              <a:rPr lang="sl-SI" altLang="sl-SI" sz="2000">
                <a:solidFill>
                  <a:srgbClr val="FFFF00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FFFF00"/>
                </a:solidFill>
              </a:rPr>
              <a:t>Častili so mnoge naravne pojave in bogove</a:t>
            </a:r>
          </a:p>
        </p:txBody>
      </p:sp>
      <p:pic>
        <p:nvPicPr>
          <p:cNvPr id="3082" name="Picture 10" descr="auto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5050"/>
            <a:ext cx="4210050" cy="3082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AutoShape 11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6732588" y="5373688"/>
            <a:ext cx="1512887" cy="504825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600">
                <a:solidFill>
                  <a:srgbClr val="006600"/>
                </a:solidFill>
              </a:rPr>
              <a:t>BOGOVI</a:t>
            </a:r>
          </a:p>
          <a:p>
            <a:pPr algn="ctr" eaLnBrk="1" hangingPunct="1"/>
            <a:r>
              <a:rPr lang="sl-SI" altLang="sl-SI" sz="1400">
                <a:solidFill>
                  <a:srgbClr val="006600"/>
                </a:solidFill>
              </a:rPr>
              <a:t>Za učitelja</a:t>
            </a:r>
          </a:p>
        </p:txBody>
      </p:sp>
      <p:pic>
        <p:nvPicPr>
          <p:cNvPr id="3084" name="Picture 12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15843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156325" y="6165850"/>
            <a:ext cx="141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200">
                <a:solidFill>
                  <a:srgbClr val="FFFF00"/>
                </a:solidFill>
              </a:rPr>
              <a:t>Rune,</a:t>
            </a:r>
          </a:p>
          <a:p>
            <a:pPr eaLnBrk="1" hangingPunct="1"/>
            <a:r>
              <a:rPr lang="sl-SI" altLang="sl-SI" sz="1200">
                <a:solidFill>
                  <a:srgbClr val="FFFF00"/>
                </a:solidFill>
              </a:rPr>
              <a:t>germanska pisava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211638" y="333375"/>
            <a:ext cx="3240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Sporazumevali so se v </a:t>
            </a:r>
          </a:p>
          <a:p>
            <a:pPr eaLnBrk="1" hangingPunct="1"/>
            <a:r>
              <a:rPr lang="sl-SI" altLang="sl-SI">
                <a:solidFill>
                  <a:srgbClr val="FFFF00"/>
                </a:solidFill>
              </a:rPr>
              <a:t>sorodnih, germanskih jezikih. 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084888" y="3573463"/>
            <a:ext cx="2808287" cy="1314450"/>
          </a:xfrm>
          <a:prstGeom prst="rect">
            <a:avLst/>
          </a:prstGeom>
          <a:solidFill>
            <a:srgbClr val="FAF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ODIN</a:t>
            </a:r>
            <a:r>
              <a:rPr lang="sl-SI" altLang="sl-SI" sz="1600">
                <a:latin typeface="Arial Narrow" panose="020B0606020202030204" pitchFamily="34" charset="0"/>
              </a:rPr>
              <a:t>  vrhovni bog, bog vojne </a:t>
            </a:r>
          </a:p>
          <a:p>
            <a:pPr eaLnBrk="1" hangingPunct="1"/>
            <a:r>
              <a:rPr lang="sl-SI" altLang="sl-SI" sz="1600" b="1">
                <a:solidFill>
                  <a:srgbClr val="007D7A"/>
                </a:solidFill>
                <a:latin typeface="Arial Narrow" panose="020B0606020202030204" pitchFamily="34" charset="0"/>
              </a:rPr>
              <a:t>THOR</a:t>
            </a:r>
            <a:r>
              <a:rPr lang="sl-SI" altLang="sl-SI" sz="1600">
                <a:solidFill>
                  <a:srgbClr val="007D7A"/>
                </a:solidFill>
                <a:latin typeface="Arial Narrow" panose="020B0606020202030204" pitchFamily="34" charset="0"/>
              </a:rPr>
              <a:t>,</a:t>
            </a:r>
            <a:r>
              <a:rPr lang="sl-SI" altLang="sl-SI" sz="1600">
                <a:latin typeface="Arial Narrow" panose="020B0606020202030204" pitchFamily="34" charset="0"/>
              </a:rPr>
              <a:t> </a:t>
            </a:r>
            <a:r>
              <a:rPr lang="sl-SI" altLang="sl-SI" sz="1600">
                <a:solidFill>
                  <a:srgbClr val="007D7A"/>
                </a:solidFill>
                <a:latin typeface="Arial Narrow" panose="020B0606020202030204" pitchFamily="34" charset="0"/>
              </a:rPr>
              <a:t>sin, spoštovan, bog groma.</a:t>
            </a:r>
            <a:r>
              <a:rPr lang="sl-SI" altLang="sl-SI" sz="1600">
                <a:latin typeface="Arial Narrow" panose="020B0606020202030204" pitchFamily="34" charset="0"/>
              </a:rPr>
              <a:t> </a:t>
            </a:r>
          </a:p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NORD</a:t>
            </a:r>
            <a:r>
              <a:rPr lang="sl-SI" altLang="sl-SI" sz="1600">
                <a:latin typeface="Arial Narrow" panose="020B0606020202030204" pitchFamily="34" charset="0"/>
              </a:rPr>
              <a:t>, bog morja </a:t>
            </a:r>
          </a:p>
          <a:p>
            <a:pPr eaLnBrk="1" hangingPunct="1"/>
            <a:r>
              <a:rPr lang="sl-SI" altLang="sl-SI" sz="1600" b="1">
                <a:solidFill>
                  <a:srgbClr val="007D7A"/>
                </a:solidFill>
                <a:latin typeface="Arial Narrow" panose="020B0606020202030204" pitchFamily="34" charset="0"/>
              </a:rPr>
              <a:t>FREY</a:t>
            </a:r>
            <a:r>
              <a:rPr lang="sl-SI" altLang="sl-SI" sz="1600">
                <a:solidFill>
                  <a:srgbClr val="007D7A"/>
                </a:solidFill>
                <a:latin typeface="Arial Narrow" panose="020B0606020202030204" pitchFamily="34" charset="0"/>
              </a:rPr>
              <a:t> bog plodov. dvojček</a:t>
            </a:r>
          </a:p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FREYA</a:t>
            </a:r>
            <a:r>
              <a:rPr lang="sl-SI" altLang="sl-SI" sz="1600">
                <a:latin typeface="Arial Narrow" panose="020B0606020202030204" pitchFamily="34" charset="0"/>
              </a:rPr>
              <a:t> zaščitnica družine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5" grpId="0"/>
      <p:bldP spid="3086" grpId="0"/>
      <p:bldP spid="3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188913"/>
            <a:ext cx="25923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0033CC"/>
                </a:solidFill>
              </a:rPr>
              <a:t>Kdo so bili Slovani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388" y="644525"/>
            <a:ext cx="7272337" cy="2530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0033CC"/>
                </a:solidFill>
              </a:rPr>
              <a:t> Preživljali so se s </a:t>
            </a:r>
            <a:r>
              <a:rPr lang="sl-SI" altLang="sl-SI" sz="2000" b="1">
                <a:solidFill>
                  <a:srgbClr val="0033CC"/>
                </a:solidFill>
              </a:rPr>
              <a:t>poljedelstvom in živinorejo</a:t>
            </a:r>
            <a:r>
              <a:rPr lang="sl-SI" altLang="sl-SI" sz="2000">
                <a:solidFill>
                  <a:srgbClr val="0033CC"/>
                </a:solidFill>
              </a:rPr>
              <a:t>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007D7A"/>
                </a:solidFill>
              </a:rPr>
              <a:t> Živeli so v </a:t>
            </a:r>
            <a:r>
              <a:rPr lang="sl-SI" altLang="sl-SI" sz="2000" b="1">
                <a:solidFill>
                  <a:srgbClr val="007D7A"/>
                </a:solidFill>
              </a:rPr>
              <a:t>plemenskih skupnostih</a:t>
            </a:r>
            <a:r>
              <a:rPr lang="sl-SI" altLang="sl-SI" sz="2000">
                <a:solidFill>
                  <a:srgbClr val="007D7A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0033CC"/>
                </a:solidFill>
              </a:rPr>
              <a:t> Zadeve so urejali na javnih zborovanjih.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007D7A"/>
                </a:solidFill>
              </a:rPr>
              <a:t> Na hribih ali ob rekah in jezerih gradile lesena </a:t>
            </a:r>
          </a:p>
          <a:p>
            <a:pPr eaLnBrk="1" hangingPunct="1"/>
            <a:r>
              <a:rPr lang="sl-SI" altLang="sl-SI" sz="2000">
                <a:solidFill>
                  <a:srgbClr val="007D7A"/>
                </a:solidFill>
              </a:rPr>
              <a:t>  naselja (gord), zavarovana z lesenim ali glinenim obzidjem.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0033CC"/>
                </a:solidFill>
              </a:rPr>
              <a:t> Živeli so v deloma vkopanih preprostih kočah, polzemljankah. </a:t>
            </a:r>
          </a:p>
          <a:p>
            <a:pPr eaLnBrk="1" hangingPunct="1">
              <a:buFontTx/>
              <a:buChar char="•"/>
            </a:pPr>
            <a:r>
              <a:rPr lang="sl-SI" altLang="sl-SI" sz="2000">
                <a:solidFill>
                  <a:srgbClr val="007D7A"/>
                </a:solidFill>
              </a:rPr>
              <a:t> Slovani so častili naravo (polja, gozdove, zemljo, rože in  </a:t>
            </a:r>
          </a:p>
          <a:p>
            <a:pPr eaLnBrk="1" hangingPunct="1"/>
            <a:r>
              <a:rPr lang="sl-SI" altLang="sl-SI" sz="2000">
                <a:solidFill>
                  <a:srgbClr val="007D7A"/>
                </a:solidFill>
              </a:rPr>
              <a:t>  kamne…) ter številne bogove.</a:t>
            </a:r>
            <a:r>
              <a:rPr lang="sl-SI" altLang="sl-SI" sz="200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79388" y="3284538"/>
            <a:ext cx="2895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>
                <a:solidFill>
                  <a:srgbClr val="0033CC"/>
                </a:solidFill>
              </a:rPr>
              <a:t>Kdo se je selil po Evropi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79388" y="3763963"/>
            <a:ext cx="6778625" cy="283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/>
              <a:t>Preseljevanje ljudstev, </a:t>
            </a:r>
            <a:r>
              <a:rPr lang="sl-SI" altLang="sl-SI" sz="2000"/>
              <a:t>do sredine 7. stoletja</a:t>
            </a:r>
            <a:endParaRPr lang="sl-SI" altLang="sl-SI" sz="2000" b="1"/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006600"/>
                </a:solidFill>
              </a:rPr>
              <a:t>Germanska plemena</a:t>
            </a:r>
            <a:r>
              <a:rPr lang="sl-SI" altLang="sl-SI" sz="2000"/>
              <a:t> </a:t>
            </a:r>
            <a:r>
              <a:rPr lang="sl-SI" altLang="sl-SI"/>
              <a:t>(Ostrogoti, Vizigoti, Franki, Vandali…) </a:t>
            </a:r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FF0000"/>
                </a:solidFill>
              </a:rPr>
              <a:t>Huni </a:t>
            </a:r>
            <a:r>
              <a:rPr lang="sl-SI" altLang="sl-SI" sz="2000"/>
              <a:t>(strašni mongolski nomadi iz srednje Azije)</a:t>
            </a:r>
            <a:endParaRPr lang="sl-SI" altLang="sl-SI" sz="2000" b="1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0033CC"/>
                </a:solidFill>
              </a:rPr>
              <a:t>Slovani </a:t>
            </a:r>
            <a:r>
              <a:rPr lang="sl-SI" altLang="sl-SI" sz="2000"/>
              <a:t>(zahodni</a:t>
            </a:r>
            <a:r>
              <a:rPr lang="sl-SI" altLang="sl-SI" sz="2000" b="1"/>
              <a:t>,</a:t>
            </a:r>
            <a:r>
              <a:rPr lang="sl-SI" altLang="sl-SI" sz="2000"/>
              <a:t> vzhodni, južni) </a:t>
            </a:r>
            <a:endParaRPr lang="sl-SI" altLang="sl-SI" sz="2000" b="1">
              <a:solidFill>
                <a:srgbClr val="0033CC"/>
              </a:solidFill>
            </a:endParaRPr>
          </a:p>
          <a:p>
            <a:pPr eaLnBrk="1" hangingPunct="1">
              <a:buFontTx/>
              <a:buChar char="•"/>
            </a:pPr>
            <a:r>
              <a:rPr lang="sl-SI" altLang="sl-SI" sz="2000" b="1">
                <a:solidFill>
                  <a:srgbClr val="990000"/>
                </a:solidFill>
              </a:rPr>
              <a:t>Obri</a:t>
            </a:r>
            <a:r>
              <a:rPr lang="sl-SI" altLang="sl-SI" sz="2000" b="1">
                <a:solidFill>
                  <a:srgbClr val="006600"/>
                </a:solidFill>
              </a:rPr>
              <a:t> </a:t>
            </a:r>
            <a:r>
              <a:rPr lang="sl-SI" altLang="sl-SI" sz="2000"/>
              <a:t>ali Avari </a:t>
            </a:r>
            <a:endParaRPr lang="sl-SI" altLang="sl-SI" sz="2000" b="1">
              <a:solidFill>
                <a:srgbClr val="0033CC"/>
              </a:solidFill>
            </a:endParaRPr>
          </a:p>
          <a:p>
            <a:pPr eaLnBrk="1" hangingPunct="1"/>
            <a:r>
              <a:rPr lang="sl-SI" altLang="sl-SI" sz="2000" b="1"/>
              <a:t>Vpadi na ozemlje rimskega cesarstva:</a:t>
            </a:r>
            <a:r>
              <a:rPr lang="sl-SI" altLang="sl-SI" sz="2000"/>
              <a:t> </a:t>
            </a:r>
          </a:p>
          <a:p>
            <a:pPr eaLnBrk="1" hangingPunct="1">
              <a:buFontTx/>
              <a:buChar char="•"/>
            </a:pPr>
            <a:r>
              <a:rPr lang="sl-SI" altLang="sl-SI" sz="2000"/>
              <a:t> umikali so se pred Huni,</a:t>
            </a:r>
          </a:p>
          <a:p>
            <a:pPr eaLnBrk="1" hangingPunct="1"/>
            <a:r>
              <a:rPr lang="sl-SI" altLang="sl-SI" sz="2000"/>
              <a:t>• iskali  so rodovitno zemljo,</a:t>
            </a:r>
          </a:p>
          <a:p>
            <a:pPr eaLnBrk="1" hangingPunct="1"/>
            <a:r>
              <a:rPr lang="sl-SI" altLang="sl-SI" sz="2000"/>
              <a:t>• pritegnilo jih je bogastvo in podnebje rimskega cesarstva.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948488" y="2565400"/>
            <a:ext cx="2087562" cy="2057400"/>
          </a:xfrm>
          <a:prstGeom prst="rect">
            <a:avLst/>
          </a:prstGeom>
          <a:solidFill>
            <a:srgbClr val="FAFFE7"/>
          </a:solidFill>
          <a:ln w="9525">
            <a:solidFill>
              <a:srgbClr val="007D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LADA</a:t>
            </a:r>
            <a:r>
              <a:rPr lang="sl-SI" altLang="sl-SI" sz="1600">
                <a:latin typeface="Arial Narrow" panose="020B0606020202030204" pitchFamily="34" charset="0"/>
              </a:rPr>
              <a:t>, boginja ljubezni</a:t>
            </a:r>
          </a:p>
          <a:p>
            <a:pPr eaLnBrk="1" hangingPunct="1"/>
            <a:r>
              <a:rPr lang="sl-SI" altLang="sl-SI" sz="1600" b="1">
                <a:solidFill>
                  <a:srgbClr val="CC0066"/>
                </a:solidFill>
                <a:latin typeface="Arial Narrow" panose="020B0606020202030204" pitchFamily="34" charset="0"/>
              </a:rPr>
              <a:t>SVAROG</a:t>
            </a:r>
            <a:r>
              <a:rPr lang="sl-SI" altLang="sl-SI" sz="1600">
                <a:latin typeface="Arial Narrow" panose="020B0606020202030204" pitchFamily="34" charset="0"/>
              </a:rPr>
              <a:t>, bog neba</a:t>
            </a:r>
          </a:p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DAROVIT</a:t>
            </a:r>
            <a:r>
              <a:rPr lang="sl-SI" altLang="sl-SI" sz="1600">
                <a:latin typeface="Arial Narrow" panose="020B0606020202030204" pitchFamily="34" charset="0"/>
              </a:rPr>
              <a:t> bog sonca</a:t>
            </a:r>
          </a:p>
          <a:p>
            <a:pPr eaLnBrk="1" hangingPunct="1"/>
            <a:r>
              <a:rPr lang="sl-SI" altLang="sl-SI" sz="1600" b="1">
                <a:solidFill>
                  <a:srgbClr val="CC0066"/>
                </a:solidFill>
                <a:latin typeface="Arial Narrow" panose="020B0606020202030204" pitchFamily="34" charset="0"/>
              </a:rPr>
              <a:t>DAŽBOG</a:t>
            </a:r>
            <a:r>
              <a:rPr lang="sl-SI" altLang="sl-SI" sz="1600">
                <a:latin typeface="Arial Narrow" panose="020B0606020202030204" pitchFamily="34" charset="0"/>
              </a:rPr>
              <a:t>, bog vojne </a:t>
            </a:r>
          </a:p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MORANA</a:t>
            </a:r>
            <a:r>
              <a:rPr lang="sl-SI" altLang="sl-SI" sz="1600">
                <a:latin typeface="Arial Narrow" panose="020B0606020202030204" pitchFamily="34" charset="0"/>
              </a:rPr>
              <a:t>, boginja smrti</a:t>
            </a:r>
          </a:p>
          <a:p>
            <a:pPr eaLnBrk="1" hangingPunct="1"/>
            <a:r>
              <a:rPr lang="sl-SI" altLang="sl-SI" sz="1600" b="1">
                <a:solidFill>
                  <a:srgbClr val="CC0066"/>
                </a:solidFill>
                <a:latin typeface="Arial Narrow" panose="020B0606020202030204" pitchFamily="34" charset="0"/>
              </a:rPr>
              <a:t>VESNA</a:t>
            </a:r>
            <a:r>
              <a:rPr lang="sl-SI" altLang="sl-SI" sz="1600">
                <a:latin typeface="Arial Narrow" panose="020B0606020202030204" pitchFamily="34" charset="0"/>
              </a:rPr>
              <a:t>, boginja pomladi </a:t>
            </a:r>
          </a:p>
          <a:p>
            <a:pPr eaLnBrk="1" hangingPunct="1"/>
            <a:r>
              <a:rPr lang="sl-SI" altLang="sl-SI" sz="1600" b="1">
                <a:latin typeface="Arial Narrow" panose="020B0606020202030204" pitchFamily="34" charset="0"/>
              </a:rPr>
              <a:t>DODOLA</a:t>
            </a:r>
            <a:r>
              <a:rPr lang="sl-SI" altLang="sl-SI" sz="1600">
                <a:latin typeface="Arial Narrow" panose="020B0606020202030204" pitchFamily="34" charset="0"/>
              </a:rPr>
              <a:t>, boginja dežja</a:t>
            </a:r>
          </a:p>
          <a:p>
            <a:pPr eaLnBrk="1" hangingPunct="1"/>
            <a:r>
              <a:rPr lang="sl-SI" altLang="sl-SI" sz="1600" b="1">
                <a:solidFill>
                  <a:srgbClr val="CC0066"/>
                </a:solidFill>
                <a:latin typeface="Arial Narrow" panose="020B0606020202030204" pitchFamily="34" charset="0"/>
              </a:rPr>
              <a:t>VELES</a:t>
            </a:r>
            <a:r>
              <a:rPr lang="sl-SI" altLang="sl-SI" sz="1600">
                <a:latin typeface="Arial Narrow" panose="020B0606020202030204" pitchFamily="34" charset="0"/>
              </a:rPr>
              <a:t>, čuvaj čred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5" grpId="0" animBg="1"/>
      <p:bldP spid="4102" grpId="0" animBg="1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379</Words>
  <Application>Microsoft Office PowerPoint</Application>
  <PresentationFormat>Diaprojekcija na zaslonu (4:3)</PresentationFormat>
  <Paragraphs>55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Narrow</vt:lpstr>
      <vt:lpstr>Privzeti načrt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Ministerstvo za Šolstvo</dc:creator>
  <cp:lastModifiedBy>Marjetka Novak</cp:lastModifiedBy>
  <cp:revision>13</cp:revision>
  <dcterms:created xsi:type="dcterms:W3CDTF">2009-07-10T11:59:22Z</dcterms:created>
  <dcterms:modified xsi:type="dcterms:W3CDTF">2020-03-29T05:07:07Z</dcterms:modified>
</cp:coreProperties>
</file>