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00"/>
    <a:srgbClr val="CC0066"/>
    <a:srgbClr val="FFCCFF"/>
    <a:srgbClr val="CCFFCC"/>
    <a:srgbClr val="FFFFCC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E4C2-C00B-43E6-9732-0804D0F9BB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744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3D16-DE78-4FAF-BA25-EF5961C226B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60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3D47-439F-4574-BA5F-CC4ED7950A1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63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9126A-B669-4335-8D3A-C50B3EBFDD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21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2324-EB56-4B57-95D1-076B7527D5B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48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ACADE-43E1-4955-B38D-C24682714F7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59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5CF72-D09C-45A1-A3FC-21AEAA7893D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41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DA4D-07FC-43E3-8EFE-78DF5423D42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665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FD34-0910-4D86-8B66-127BECA999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23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5C5D-D0D4-4D5D-A2E0-3AC9ED7C85A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82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0C0F-6E23-481F-B2B8-988E2AF619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258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9762FB9-01CE-4ABA-908A-84FBDDC5ADF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50825" y="333375"/>
            <a:ext cx="4897438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solidFill>
                  <a:srgbClr val="FFFF00"/>
                </a:solidFill>
              </a:rPr>
              <a:t>KAKO SO SELITVE</a:t>
            </a:r>
            <a:r>
              <a:rPr lang="sl-SI" altLang="sl-SI" sz="2400">
                <a:solidFill>
                  <a:srgbClr val="FFFF00"/>
                </a:solidFill>
              </a:rPr>
              <a:t> </a:t>
            </a:r>
            <a:r>
              <a:rPr lang="sl-SI" altLang="sl-SI" sz="2400" b="1">
                <a:solidFill>
                  <a:srgbClr val="FFFF00"/>
                </a:solidFill>
              </a:rPr>
              <a:t>LJUDSTEV SPREMENILE</a:t>
            </a:r>
            <a:r>
              <a:rPr lang="sl-SI" altLang="sl-SI" sz="2400">
                <a:solidFill>
                  <a:srgbClr val="FFFF00"/>
                </a:solidFill>
              </a:rPr>
              <a:t>  </a:t>
            </a:r>
            <a:r>
              <a:rPr lang="sl-SI" altLang="sl-SI" sz="2400" b="1">
                <a:solidFill>
                  <a:srgbClr val="FFFF00"/>
                </a:solidFill>
              </a:rPr>
              <a:t>EVROPO </a:t>
            </a:r>
            <a:r>
              <a:rPr lang="sl-SI" altLang="sl-SI" sz="1600" b="1">
                <a:solidFill>
                  <a:srgbClr val="FFFF00"/>
                </a:solidFill>
              </a:rPr>
              <a:t>Učb. str. 89</a:t>
            </a:r>
          </a:p>
        </p:txBody>
      </p:sp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250825" y="1281113"/>
            <a:ext cx="4292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Srednji vek</a:t>
            </a:r>
            <a:r>
              <a:rPr lang="sl-SI" altLang="sl-SI" sz="2000"/>
              <a:t>, razdelimo na: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</a:t>
            </a:r>
            <a:r>
              <a:rPr lang="sl-SI" altLang="sl-SI" sz="2000">
                <a:solidFill>
                  <a:srgbClr val="993366"/>
                </a:solidFill>
              </a:rPr>
              <a:t>zgodnji</a:t>
            </a:r>
            <a:r>
              <a:rPr lang="sl-SI" altLang="sl-SI" sz="2000"/>
              <a:t> srednji vek (5.–9. stoletje),</a:t>
            </a:r>
          </a:p>
          <a:p>
            <a:pPr eaLnBrk="1" hangingPunct="1"/>
            <a:r>
              <a:rPr lang="sl-SI" altLang="sl-SI" sz="2000"/>
              <a:t>•</a:t>
            </a:r>
            <a:r>
              <a:rPr lang="sl-SI" altLang="sl-SI" sz="2000">
                <a:solidFill>
                  <a:srgbClr val="993366"/>
                </a:solidFill>
              </a:rPr>
              <a:t> visoki</a:t>
            </a:r>
            <a:r>
              <a:rPr lang="sl-SI" altLang="sl-SI" sz="2000"/>
              <a:t> srednji vek (10.–13. stoletje),</a:t>
            </a:r>
          </a:p>
          <a:p>
            <a:pPr eaLnBrk="1" hangingPunct="1"/>
            <a:r>
              <a:rPr lang="sl-SI" altLang="sl-SI" sz="2000"/>
              <a:t>• </a:t>
            </a:r>
            <a:r>
              <a:rPr lang="sl-SI" altLang="sl-SI" sz="2000">
                <a:solidFill>
                  <a:srgbClr val="993366"/>
                </a:solidFill>
              </a:rPr>
              <a:t>pozni </a:t>
            </a:r>
            <a:r>
              <a:rPr lang="sl-SI" altLang="sl-SI" sz="2000"/>
              <a:t>srednji vek (14.–15. stoletje).</a:t>
            </a:r>
          </a:p>
        </p:txBody>
      </p:sp>
      <p:sp>
        <p:nvSpPr>
          <p:cNvPr id="2052" name="Text Box 5648"/>
          <p:cNvSpPr txBox="1">
            <a:spLocks noChangeArrowheads="1"/>
          </p:cNvSpPr>
          <p:nvPr/>
        </p:nvSpPr>
        <p:spPr bwMode="auto">
          <a:xfrm>
            <a:off x="395288" y="2852738"/>
            <a:ext cx="3028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Zakaj so se selili narodi?</a:t>
            </a:r>
          </a:p>
          <a:p>
            <a:pPr eaLnBrk="1" hangingPunct="1"/>
            <a:r>
              <a:rPr lang="sl-SI" altLang="sl-SI"/>
              <a:t>Naštej germanska plemena!</a:t>
            </a:r>
          </a:p>
          <a:p>
            <a:pPr eaLnBrk="1" hangingPunct="1"/>
            <a:r>
              <a:rPr lang="sl-SI" altLang="sl-SI"/>
              <a:t>Kako se je Rim branil?</a:t>
            </a:r>
          </a:p>
        </p:txBody>
      </p:sp>
      <p:pic>
        <p:nvPicPr>
          <p:cNvPr id="2053" name="Picture 5650" descr="auto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111625" cy="4867275"/>
          </a:xfrm>
          <a:prstGeom prst="rect">
            <a:avLst/>
          </a:prstGeom>
          <a:noFill/>
          <a:ln w="28575">
            <a:solidFill>
              <a:srgbClr val="66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5651"/>
          <p:cNvSpPr txBox="1">
            <a:spLocks noChangeArrowheads="1"/>
          </p:cNvSpPr>
          <p:nvPr/>
        </p:nvSpPr>
        <p:spPr bwMode="auto">
          <a:xfrm>
            <a:off x="4824413" y="6165850"/>
            <a:ext cx="3851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/>
              <a:t>Bojevniki z vzhoda </a:t>
            </a:r>
            <a:r>
              <a:rPr lang="sl-SI" altLang="sl-SI" sz="1200" i="1"/>
              <a:t>(Gea, foto  Aleš Fevžer)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755650" y="0"/>
            <a:ext cx="7696200" cy="6545263"/>
            <a:chOff x="1008" y="288"/>
            <a:chExt cx="4752" cy="3837"/>
          </a:xfrm>
        </p:grpSpPr>
        <p:pic>
          <p:nvPicPr>
            <p:cNvPr id="3075" name="Picture 5" descr="aut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"/>
              <a:ext cx="4752" cy="3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6" name="Text Box 6"/>
            <p:cNvSpPr txBox="1">
              <a:spLocks noChangeArrowheads="1"/>
            </p:cNvSpPr>
            <p:nvPr/>
          </p:nvSpPr>
          <p:spPr bwMode="auto">
            <a:xfrm>
              <a:off x="1008" y="3964"/>
              <a:ext cx="261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sl-SI" altLang="sl-SI" sz="1200" i="1"/>
                <a:t>(Ilustracije Gea, Laver, J.Costume &amp; Fashion, London 1986</a:t>
              </a:r>
              <a:r>
                <a:rPr lang="sl-SI" altLang="sl-SI" sz="120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323850" y="620713"/>
          <a:ext cx="8027988" cy="586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3" imgW="5133333" imgH="3753374" progId="Paint.Picture">
                  <p:embed/>
                </p:oleObj>
              </mc:Choice>
              <mc:Fallback>
                <p:oleObj name="Bitmap Image" r:id="rId3" imgW="5133333" imgH="3753374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8027988" cy="58658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Freeform 15"/>
          <p:cNvSpPr>
            <a:spLocks/>
          </p:cNvSpPr>
          <p:nvPr/>
        </p:nvSpPr>
        <p:spPr bwMode="auto">
          <a:xfrm flipH="1">
            <a:off x="4427538" y="1700213"/>
            <a:ext cx="73025" cy="4895850"/>
          </a:xfrm>
          <a:custGeom>
            <a:avLst/>
            <a:gdLst>
              <a:gd name="T0" fmla="*/ 0 w 1"/>
              <a:gd name="T1" fmla="*/ 0 h 3628"/>
              <a:gd name="T2" fmla="*/ 0 w 1"/>
              <a:gd name="T3" fmla="*/ 4161742 h 3628"/>
              <a:gd name="T4" fmla="*/ 0 w 1"/>
              <a:gd name="T5" fmla="*/ 4405995 h 36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628">
                <a:moveTo>
                  <a:pt x="0" y="0"/>
                </a:moveTo>
                <a:cubicBezTo>
                  <a:pt x="0" y="1270"/>
                  <a:pt x="0" y="2540"/>
                  <a:pt x="0" y="3084"/>
                </a:cubicBezTo>
                <a:cubicBezTo>
                  <a:pt x="0" y="3628"/>
                  <a:pt x="0" y="3242"/>
                  <a:pt x="0" y="3265"/>
                </a:cubicBezTo>
              </a:path>
            </a:pathLst>
          </a:custGeom>
          <a:noFill/>
          <a:ln w="28575" cmpd="sng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58888" y="3357563"/>
            <a:ext cx="2647950" cy="641350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>
                <a:solidFill>
                  <a:srgbClr val="FFFF00"/>
                </a:solidFill>
              </a:rPr>
              <a:t>RIMSKO CESARSTVO</a:t>
            </a:r>
            <a:r>
              <a:rPr lang="sl-SI" altLang="sl-SI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sl-SI" altLang="sl-SI">
                <a:solidFill>
                  <a:srgbClr val="FFFF00"/>
                </a:solidFill>
              </a:rPr>
              <a:t>od 4. do 6. stoletja</a:t>
            </a:r>
            <a:r>
              <a:rPr lang="sl-SI" altLang="sl-SI"/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58888" y="5084763"/>
            <a:ext cx="831850" cy="366712"/>
          </a:xfrm>
          <a:prstGeom prst="rect">
            <a:avLst/>
          </a:prstGeom>
          <a:solidFill>
            <a:srgbClr val="FF1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l</a:t>
            </a:r>
            <a:r>
              <a:rPr lang="sl-SI" altLang="sl-SI" b="1">
                <a:solidFill>
                  <a:srgbClr val="FFFF00"/>
                </a:solidFill>
              </a:rPr>
              <a:t>akota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58888" y="4654550"/>
            <a:ext cx="3422650" cy="366713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rgbClr val="FFFF00"/>
                </a:solidFill>
              </a:rPr>
              <a:t>cesar je bil povsem brez moči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58888" y="5589588"/>
            <a:ext cx="6153150" cy="366712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Leta</a:t>
            </a:r>
            <a:r>
              <a:rPr lang="sl-SI" altLang="sl-SI" b="1">
                <a:solidFill>
                  <a:srgbClr val="FFFF00"/>
                </a:solidFill>
              </a:rPr>
              <a:t> 476</a:t>
            </a:r>
            <a:r>
              <a:rPr lang="sl-SI" altLang="sl-SI">
                <a:solidFill>
                  <a:srgbClr val="FFFF00"/>
                </a:solidFill>
              </a:rPr>
              <a:t> je Zahodnorimsko cesarstvo </a:t>
            </a:r>
            <a:r>
              <a:rPr lang="sl-SI" altLang="sl-SI" b="1">
                <a:solidFill>
                  <a:srgbClr val="FFFF00"/>
                </a:solidFill>
              </a:rPr>
              <a:t>prenehalo obstajati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20739087" flipH="1">
            <a:off x="4356100" y="2278063"/>
            <a:ext cx="1871663" cy="1223962"/>
          </a:xfrm>
          <a:custGeom>
            <a:avLst/>
            <a:gdLst>
              <a:gd name="T0" fmla="*/ 1473068 w 21600"/>
              <a:gd name="T1" fmla="*/ 0 h 21600"/>
              <a:gd name="T2" fmla="*/ 0 w 21600"/>
              <a:gd name="T3" fmla="*/ 611981 h 21600"/>
              <a:gd name="T4" fmla="*/ 1473068 w 21600"/>
              <a:gd name="T5" fmla="*/ 1223962 h 21600"/>
              <a:gd name="T6" fmla="*/ 1871663 w 21600"/>
              <a:gd name="T7" fmla="*/ 6119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9088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000" y="0"/>
                </a:moveTo>
                <a:lnTo>
                  <a:pt x="17000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7000" y="16698"/>
                </a:lnTo>
                <a:lnTo>
                  <a:pt x="17000" y="21600"/>
                </a:lnTo>
                <a:lnTo>
                  <a:pt x="21600" y="10800"/>
                </a:lnTo>
                <a:lnTo>
                  <a:pt x="17000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/>
              <a:t>Germanski</a:t>
            </a:r>
            <a:r>
              <a:rPr lang="sl-SI" altLang="sl-SI"/>
              <a:t> </a:t>
            </a:r>
          </a:p>
          <a:p>
            <a:pPr eaLnBrk="1" hangingPunct="1"/>
            <a:r>
              <a:rPr lang="sl-SI" altLang="sl-SI"/>
              <a:t>napadi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20749931" flipH="1">
            <a:off x="3708400" y="1196975"/>
            <a:ext cx="3097213" cy="1223963"/>
          </a:xfrm>
          <a:custGeom>
            <a:avLst/>
            <a:gdLst>
              <a:gd name="T0" fmla="*/ 2437621 w 21600"/>
              <a:gd name="T1" fmla="*/ 0 h 21600"/>
              <a:gd name="T2" fmla="*/ 0 w 21600"/>
              <a:gd name="T3" fmla="*/ 611982 h 21600"/>
              <a:gd name="T4" fmla="*/ 2437621 w 21600"/>
              <a:gd name="T5" fmla="*/ 1223963 h 21600"/>
              <a:gd name="T6" fmla="*/ 3097213 w 21600"/>
              <a:gd name="T7" fmla="*/ 6119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9088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000" y="0"/>
                </a:moveTo>
                <a:lnTo>
                  <a:pt x="17000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7000" y="16698"/>
                </a:lnTo>
                <a:lnTo>
                  <a:pt x="17000" y="21600"/>
                </a:lnTo>
                <a:lnTo>
                  <a:pt x="21600" y="10800"/>
                </a:lnTo>
                <a:lnTo>
                  <a:pt x="17000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Napadi Hunov, kralj</a:t>
            </a:r>
          </a:p>
          <a:p>
            <a:pPr eaLnBrk="1" hangingPunct="1"/>
            <a:r>
              <a:rPr lang="sl-SI" altLang="sl-SI"/>
              <a:t> </a:t>
            </a:r>
            <a:r>
              <a:rPr lang="sl-SI" altLang="sl-SI" b="1"/>
              <a:t>Atila </a:t>
            </a:r>
            <a:r>
              <a:rPr lang="sl-SI" altLang="sl-SI"/>
              <a:t>(»bič božji«)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20722680" flipH="1">
            <a:off x="5795963" y="1630363"/>
            <a:ext cx="1692275" cy="1223962"/>
          </a:xfrm>
          <a:custGeom>
            <a:avLst/>
            <a:gdLst>
              <a:gd name="T0" fmla="*/ 1331883 w 21600"/>
              <a:gd name="T1" fmla="*/ 0 h 21600"/>
              <a:gd name="T2" fmla="*/ 0 w 21600"/>
              <a:gd name="T3" fmla="*/ 611981 h 21600"/>
              <a:gd name="T4" fmla="*/ 1331883 w 21600"/>
              <a:gd name="T5" fmla="*/ 1223962 h 21600"/>
              <a:gd name="T6" fmla="*/ 1692275 w 21600"/>
              <a:gd name="T7" fmla="*/ 6119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9088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000" y="0"/>
                </a:moveTo>
                <a:lnTo>
                  <a:pt x="17000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7000" y="16698"/>
                </a:lnTo>
                <a:lnTo>
                  <a:pt x="17000" y="21600"/>
                </a:lnTo>
                <a:lnTo>
                  <a:pt x="21600" y="10800"/>
                </a:lnTo>
                <a:lnTo>
                  <a:pt x="17000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/>
              <a:t>Slovanski </a:t>
            </a:r>
          </a:p>
          <a:p>
            <a:pPr eaLnBrk="1" hangingPunct="1"/>
            <a:r>
              <a:rPr lang="sl-SI" altLang="sl-SI"/>
              <a:t>vpadi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20753521" flipH="1">
            <a:off x="5003800" y="2925763"/>
            <a:ext cx="2519363" cy="1223962"/>
          </a:xfrm>
          <a:custGeom>
            <a:avLst/>
            <a:gdLst>
              <a:gd name="T0" fmla="*/ 1982832 w 21600"/>
              <a:gd name="T1" fmla="*/ 0 h 21600"/>
              <a:gd name="T2" fmla="*/ 0 w 21600"/>
              <a:gd name="T3" fmla="*/ 611981 h 21600"/>
              <a:gd name="T4" fmla="*/ 1982832 w 21600"/>
              <a:gd name="T5" fmla="*/ 1223962 h 21600"/>
              <a:gd name="T6" fmla="*/ 2519363 w 21600"/>
              <a:gd name="T7" fmla="*/ 6119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9088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000" y="0"/>
                </a:moveTo>
                <a:lnTo>
                  <a:pt x="17000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7000" y="16698"/>
                </a:lnTo>
                <a:lnTo>
                  <a:pt x="17000" y="21600"/>
                </a:lnTo>
                <a:lnTo>
                  <a:pt x="21600" y="10800"/>
                </a:lnTo>
                <a:lnTo>
                  <a:pt x="17000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/>
              <a:t>Goti</a:t>
            </a:r>
            <a:r>
              <a:rPr lang="sl-SI" altLang="sl-SI"/>
              <a:t> in Vandali </a:t>
            </a:r>
          </a:p>
          <a:p>
            <a:pPr algn="ctr" eaLnBrk="1" hangingPunct="1"/>
            <a:r>
              <a:rPr lang="sl-SI" altLang="sl-SI"/>
              <a:t>oplenijo Rim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258888" y="4151313"/>
            <a:ext cx="3384550" cy="366712"/>
          </a:xfrm>
          <a:prstGeom prst="rect">
            <a:avLst/>
          </a:prstGeom>
          <a:solidFill>
            <a:srgbClr val="FF1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rgbClr val="FFFF00"/>
                </a:solidFill>
              </a:rPr>
              <a:t>oslabljeno in neorganizirano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23850" y="174625"/>
            <a:ext cx="45910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0000FF"/>
                </a:solidFill>
              </a:rPr>
              <a:t>Rimski imperij so poselila nova ljudstva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build="allAtOnce" animBg="1"/>
      <p:bldP spid="4107" grpId="0" animBg="1"/>
      <p:bldP spid="4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79388" y="404813"/>
            <a:ext cx="33131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0000FF"/>
                </a:solidFill>
              </a:rPr>
              <a:t>Nastajanje nove Evrope</a:t>
            </a:r>
          </a:p>
        </p:txBody>
      </p:sp>
      <p:graphicFrame>
        <p:nvGraphicFramePr>
          <p:cNvPr id="3210" name="Group 138"/>
          <p:cNvGraphicFramePr>
            <a:graphicFrameLocks noGrp="1"/>
          </p:cNvGraphicFramePr>
          <p:nvPr/>
        </p:nvGraphicFramePr>
        <p:xfrm>
          <a:off x="107950" y="1412875"/>
          <a:ext cx="8964613" cy="3595688"/>
        </p:xfrm>
        <a:graphic>
          <a:graphicData uri="http://schemas.openxmlformats.org/drawingml/2006/table">
            <a:tbl>
              <a:tblPr/>
              <a:tblGrid>
                <a:gridCol w="3455988">
                  <a:extLst>
                    <a:ext uri="{9D8B030D-6E8A-4147-A177-3AD203B41FA5}">
                      <a16:colId xmlns:a16="http://schemas.microsoft.com/office/drawing/2014/main" val="130029369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1355760476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4177225680"/>
                    </a:ext>
                  </a:extLst>
                </a:gridCol>
              </a:tblGrid>
              <a:tr h="7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POLITIČNE            SPREMEMBE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GOSPODARSKE SPREMEMBE</a:t>
                      </a:r>
                    </a:p>
                  </a:txBody>
                  <a:tcPr marT="45717" marB="4571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KULTURNE SPREMEMBE</a:t>
                      </a:r>
                    </a:p>
                  </a:txBody>
                  <a:tcPr marT="45717" marB="4571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62793"/>
                  </a:ext>
                </a:extLst>
              </a:tr>
              <a:tr h="2889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Italijo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 zasedli Goti in za njimi Langobardi.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Španijo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 zasedli Vizigoti in Vandali.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Galijo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 si zavzeli Franki,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Burgundijci in Vizigoti.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Anglijo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 zavzeli Angli in Sasi.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Dežele ob zgornji Donavi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 pripadle Alemanom.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Upadla obrt 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</a:t>
                      </a: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trgovina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Spet se je</a:t>
                      </a: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uveljavila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 blagovna menjava.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Mesta so propadala.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Prebivalci  so se selili 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podeželje in se preživljali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 </a:t>
                      </a: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kmetovanjem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upad pismenosti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Uveljavili so 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germanski jeziki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Upad znanja latinščine.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(novi </a:t>
                      </a: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romanski 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jeziki)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kriza 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krščanske vere </a:t>
                      </a:r>
                    </a:p>
                  </a:txBody>
                  <a:tcPr marT="45717" marB="4571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33560"/>
                  </a:ext>
                </a:extLst>
              </a:tr>
            </a:tbl>
          </a:graphicData>
        </a:graphic>
      </p:graphicFrame>
      <p:sp>
        <p:nvSpPr>
          <p:cNvPr id="3206" name="Rectangle 134"/>
          <p:cNvSpPr>
            <a:spLocks noChangeArrowheads="1"/>
          </p:cNvSpPr>
          <p:nvPr/>
        </p:nvSpPr>
        <p:spPr bwMode="auto">
          <a:xfrm>
            <a:off x="3563938" y="333375"/>
            <a:ext cx="5138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FFFF00"/>
                </a:solidFill>
              </a:rPr>
              <a:t>Ko je propadlo </a:t>
            </a:r>
            <a:r>
              <a:rPr lang="sl-SI" altLang="sl-SI" sz="2000" b="1">
                <a:solidFill>
                  <a:srgbClr val="FFFF00"/>
                </a:solidFill>
              </a:rPr>
              <a:t>Zahodnorimsko cesarstvo</a:t>
            </a:r>
            <a:r>
              <a:rPr lang="sl-SI" altLang="sl-SI" sz="2000">
                <a:solidFill>
                  <a:srgbClr val="FFFF00"/>
                </a:solidFill>
              </a:rPr>
              <a:t>, so si Germani razdelili oblast nad njegovim ozemljem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188913"/>
            <a:ext cx="8353425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Vzhodnorimsko </a:t>
            </a:r>
            <a:r>
              <a:rPr lang="sl-SI" altLang="sl-SI" sz="2000"/>
              <a:t>(Bizantinsko)</a:t>
            </a:r>
            <a:r>
              <a:rPr lang="sl-SI" altLang="sl-SI" sz="2000" b="1"/>
              <a:t> cesarstvo</a:t>
            </a:r>
            <a:r>
              <a:rPr lang="sl-SI" altLang="sl-SI" sz="2000"/>
              <a:t>, je preživelo vpade germanskih in slovanskih plemen. </a:t>
            </a:r>
          </a:p>
          <a:p>
            <a:pPr eaLnBrk="1" hangingPunct="1"/>
            <a:r>
              <a:rPr lang="sl-SI" altLang="sl-SI" sz="2000">
                <a:solidFill>
                  <a:srgbClr val="993366"/>
                </a:solidFill>
              </a:rPr>
              <a:t>Bilo je središče živahne trgovine in </a:t>
            </a:r>
            <a:r>
              <a:rPr lang="sl-SI" altLang="sl-SI" sz="2000" b="1">
                <a:solidFill>
                  <a:srgbClr val="993366"/>
                </a:solidFill>
              </a:rPr>
              <a:t>bogato</a:t>
            </a:r>
            <a:r>
              <a:rPr lang="sl-SI" altLang="sl-SI" sz="2000">
                <a:solidFill>
                  <a:srgbClr val="993366"/>
                </a:solidFill>
              </a:rPr>
              <a:t> s surovinami.</a:t>
            </a:r>
            <a:r>
              <a:rPr lang="sl-SI" altLang="sl-SI" sz="2000"/>
              <a:t> </a:t>
            </a:r>
          </a:p>
          <a:p>
            <a:pPr eaLnBrk="1" hangingPunct="1"/>
            <a:r>
              <a:rPr lang="sl-SI" altLang="sl-SI" sz="2000"/>
              <a:t>Nadaljnjih 1000 let je predstavljajo dediščino grške in romanske kulture. </a:t>
            </a:r>
          </a:p>
          <a:p>
            <a:pPr eaLnBrk="1" hangingPunct="1"/>
            <a:r>
              <a:rPr lang="sl-SI" altLang="sl-SI" sz="2000">
                <a:solidFill>
                  <a:srgbClr val="993366"/>
                </a:solidFill>
              </a:rPr>
              <a:t>Bizantinski cesarji so nosili naziv rimskega cesarja.</a:t>
            </a:r>
            <a:r>
              <a:rPr lang="sl-SI" altLang="sl-SI" sz="2000"/>
              <a:t> </a:t>
            </a:r>
          </a:p>
          <a:p>
            <a:pPr eaLnBrk="1" hangingPunct="1"/>
            <a:r>
              <a:rPr lang="sl-SI" altLang="sl-SI" sz="2000"/>
              <a:t>Cesarstvo so uničili šele Turki v 15. stoletju.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50825" y="5084763"/>
            <a:ext cx="8642350" cy="792162"/>
          </a:xfrm>
          <a:prstGeom prst="horizontalScroll">
            <a:avLst>
              <a:gd name="adj" fmla="val 22046"/>
            </a:avLst>
          </a:prstGeom>
          <a:solidFill>
            <a:srgbClr val="FFFFCC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2205038"/>
            <a:ext cx="6381750" cy="2838450"/>
          </a:xfrm>
          <a:prstGeom prst="rect">
            <a:avLst/>
          </a:prstGeom>
          <a:solidFill>
            <a:srgbClr val="FF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Vstavi pomembnejše dogodke srednjega veka v časovni trak!</a:t>
            </a:r>
          </a:p>
          <a:p>
            <a:pPr eaLnBrk="1" hangingPunct="1">
              <a:buFontTx/>
              <a:buChar char="•"/>
            </a:pPr>
            <a:r>
              <a:rPr lang="sl-SI" altLang="sl-SI"/>
              <a:t> zgodnji srednji vek (5.–9. stoletje),</a:t>
            </a:r>
          </a:p>
          <a:p>
            <a:pPr eaLnBrk="1" hangingPunct="1"/>
            <a:r>
              <a:rPr lang="sl-SI" altLang="sl-SI">
                <a:solidFill>
                  <a:srgbClr val="993366"/>
                </a:solidFill>
              </a:rPr>
              <a:t>• visoki srednji vek (10.–13. stoletje),</a:t>
            </a:r>
          </a:p>
          <a:p>
            <a:pPr eaLnBrk="1" hangingPunct="1"/>
            <a:r>
              <a:rPr lang="sl-SI" altLang="sl-SI"/>
              <a:t>• pozni srednji vek (14.–15. stoletje).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solidFill>
                  <a:srgbClr val="993366"/>
                </a:solidFill>
              </a:rPr>
              <a:t> Kolumb odkrije Ameriko.</a:t>
            </a:r>
          </a:p>
          <a:p>
            <a:pPr eaLnBrk="1" hangingPunct="1">
              <a:buFontTx/>
              <a:buChar char="•"/>
            </a:pPr>
            <a:r>
              <a:rPr lang="sl-SI" altLang="sl-SI"/>
              <a:t> Huni oplenijo Rim.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solidFill>
                  <a:srgbClr val="993366"/>
                </a:solidFill>
              </a:rPr>
              <a:t> Odoaker se proglasi za kralja Germanov v Italiji.</a:t>
            </a:r>
          </a:p>
          <a:p>
            <a:pPr eaLnBrk="1" hangingPunct="1">
              <a:buFontTx/>
              <a:buChar char="•"/>
            </a:pPr>
            <a:r>
              <a:rPr lang="sl-SI" altLang="sl-SI"/>
              <a:t> Križarji se bojujejo za Jeruzalem.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solidFill>
                  <a:srgbClr val="993366"/>
                </a:solidFill>
              </a:rPr>
              <a:t> Karel Veliki se okrona za rimskega cesarja.</a:t>
            </a:r>
          </a:p>
          <a:p>
            <a:pPr eaLnBrk="1" hangingPunct="1">
              <a:buFontTx/>
              <a:buChar char="•"/>
            </a:pPr>
            <a:r>
              <a:rPr lang="sl-SI" altLang="sl-SI"/>
              <a:t> Bizancu vlada cesar Justinjan.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391</Words>
  <Application>Microsoft Office PowerPoint</Application>
  <PresentationFormat>Diaprojekcija na zaslonu (4:3)</PresentationFormat>
  <Paragraphs>65</Paragraphs>
  <Slides>5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Privzeti načrt</vt:lpstr>
      <vt:lpstr>Bitmap Image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9</cp:revision>
  <dcterms:created xsi:type="dcterms:W3CDTF">2009-07-10T17:34:14Z</dcterms:created>
  <dcterms:modified xsi:type="dcterms:W3CDTF">2020-03-29T05:06:31Z</dcterms:modified>
</cp:coreProperties>
</file>