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58" r:id="rId6"/>
    <p:sldId id="260" r:id="rId7"/>
    <p:sldId id="259" r:id="rId8"/>
    <p:sldId id="261" r:id="rId9"/>
    <p:sldId id="262" r:id="rId10"/>
    <p:sldId id="263" r:id="rId11"/>
    <p:sldId id="265" r:id="rId12"/>
    <p:sldId id="266" r:id="rId13"/>
    <p:sldId id="278" r:id="rId14"/>
    <p:sldId id="267" r:id="rId15"/>
    <p:sldId id="269" r:id="rId16"/>
    <p:sldId id="271" r:id="rId17"/>
    <p:sldId id="270" r:id="rId18"/>
    <p:sldId id="272" r:id="rId19"/>
    <p:sldId id="273" r:id="rId20"/>
    <p:sldId id="274" r:id="rId21"/>
    <p:sldId id="279" r:id="rId22"/>
    <p:sldId id="275" r:id="rId23"/>
    <p:sldId id="277" r:id="rId2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576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87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188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013 h 2182"/>
                <a:gd name="T4" fmla="*/ 7284 w 4897"/>
                <a:gd name="T5" fmla="*/ 1013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31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sl-SI" noProof="0"/>
              <a:t>Kliknite, če želite urediti slog naslova matrice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sl-SI" noProof="0"/>
              <a:t>Kliknite, če želite urediti slog podnaslova matrice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0897-B271-4929-B9D2-622B7BDDDA97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FCB9-9A4A-4574-9057-72E73E069DFF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4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2489-8897-45E4-BB27-D27D2DF0AA96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8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DB898-8743-4CED-B784-CDFB08BFF040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17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611BB-CFD5-4A3F-AD71-339ACD0951BF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12EC-147A-411B-ABA8-597CA4D1D07E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3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E371A-8E23-4600-9290-2AEE5D3DFB43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9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0A1D-7E41-41AB-889E-D19B6F8B67A8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8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3350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A69D-A791-4CAB-A1D9-78A854EFB19E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8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53F54-A000-4963-93F0-F168B35552B1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83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9AB78-A181-428F-BF24-C1731C231431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944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195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495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489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32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3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535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7151-B4A8-4073-8CCA-EAD1A1F6047E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6CD3-E980-4E81-9BAF-19CF5286F1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14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0 h 2182"/>
                <a:gd name="T4" fmla="*/ 7284 w 4897"/>
                <a:gd name="T5" fmla="*/ 160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4 h 2182"/>
                <a:gd name="T4" fmla="*/ 7284 w 4897"/>
                <a:gd name="T5" fmla="*/ 144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>
                <a:solidFill>
                  <a:srgbClr val="FFFFFF"/>
                </a:solidFill>
              </a:endParaRPr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>
                <a:solidFill>
                  <a:srgbClr val="FFFFFF"/>
                </a:solidFill>
              </a:endParaRPr>
            </a:p>
          </p:txBody>
        </p:sp>
      </p:grp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27024-68C2-457D-B3F9-3BD228CC51C2}" type="slidenum">
              <a:rPr lang="sl-S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07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6453671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kemija9/1100/index4.html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kusno.je/clanek/vina/obiskali-smo-trgatev-in-zelo-zanimivo-zidanico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www.mojvideo.com/video-stroj-za-trgatev-grozdja/0723de1ddfac519ad518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4509120"/>
            <a:ext cx="7772400" cy="1470025"/>
          </a:xfrm>
        </p:spPr>
        <p:txBody>
          <a:bodyPr/>
          <a:lstStyle/>
          <a:p>
            <a:r>
              <a:rPr lang="sl-SI" dirty="0"/>
              <a:t>ORGANSKE KISIKOVE SPOJINE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11560" y="360408"/>
            <a:ext cx="7988424" cy="4508752"/>
          </a:xfrm>
        </p:spPr>
        <p:txBody>
          <a:bodyPr>
            <a:normAutofit fontScale="62500" lnSpcReduction="20000"/>
          </a:bodyPr>
          <a:lstStyle/>
          <a:p>
            <a:r>
              <a:rPr lang="sl-SI" dirty="0">
                <a:solidFill>
                  <a:schemeClr val="accent1"/>
                </a:solidFill>
              </a:rPr>
              <a:t>Dragi devetošolec, devetošolka!</a:t>
            </a:r>
          </a:p>
          <a:p>
            <a:endParaRPr lang="sl-SI" dirty="0">
              <a:solidFill>
                <a:schemeClr val="accent1"/>
              </a:solidFill>
            </a:endParaRPr>
          </a:p>
          <a:p>
            <a:pPr algn="l"/>
            <a:r>
              <a:rPr lang="sl-SI" dirty="0">
                <a:solidFill>
                  <a:schemeClr val="accent1"/>
                </a:solidFill>
              </a:rPr>
              <a:t>Pred tabo je raziskovanje kemijskih in fizikalnih lastnosti alkoholov, zato bo tvoje delo potekalo ob učbeniku, dz in zvezku.</a:t>
            </a:r>
          </a:p>
          <a:p>
            <a:pPr algn="l"/>
            <a:r>
              <a:rPr lang="sl-SI" dirty="0">
                <a:solidFill>
                  <a:schemeClr val="accent1"/>
                </a:solidFill>
              </a:rPr>
              <a:t>Snov iz prvih drsnic bi že moral/-a imeti zapisane v zvezku, zato jih samo preberi. Nato preberi učno snov v učbeniku. Skozi delo te bodo popeljale naslednje drsnice.</a:t>
            </a:r>
          </a:p>
          <a:p>
            <a:r>
              <a:rPr lang="sl-SI" dirty="0">
                <a:solidFill>
                  <a:schemeClr val="accent1"/>
                </a:solidFill>
              </a:rPr>
              <a:t>Verjamem, da bo delo potekalo z vso resnostjo in odgovornostjo.</a:t>
            </a:r>
          </a:p>
          <a:p>
            <a:r>
              <a:rPr lang="sl-SI" dirty="0">
                <a:solidFill>
                  <a:schemeClr val="accent1"/>
                </a:solidFill>
              </a:rPr>
              <a:t>V kolikor imaš težave, mi lahko pišeš ali si zapiši vprašanje v zvezek, da ga razjasnimo pri pouku.</a:t>
            </a:r>
          </a:p>
          <a:p>
            <a:endParaRPr lang="sl-SI" dirty="0">
              <a:solidFill>
                <a:schemeClr val="accent1"/>
              </a:solidFill>
            </a:endParaRPr>
          </a:p>
          <a:p>
            <a:r>
              <a:rPr lang="sl-SI" dirty="0">
                <a:solidFill>
                  <a:schemeClr val="accent1"/>
                </a:solidFill>
              </a:rPr>
              <a:t>Bodi zdrav/-a, čuvaj nase!</a:t>
            </a:r>
          </a:p>
          <a:p>
            <a:endParaRPr lang="sl-SI" dirty="0">
              <a:solidFill>
                <a:schemeClr val="accent1"/>
              </a:solidFill>
            </a:endParaRPr>
          </a:p>
          <a:p>
            <a:r>
              <a:rPr lang="sl-SI" dirty="0">
                <a:solidFill>
                  <a:schemeClr val="accent1"/>
                </a:solidFill>
              </a:rPr>
              <a:t>Učiteljica Maja Verhovšek</a:t>
            </a:r>
          </a:p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2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549275"/>
            <a:ext cx="9036050" cy="609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sl-SI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663825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5888"/>
            <a:ext cx="3241675" cy="1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07950" y="3429000"/>
            <a:ext cx="3095625" cy="66675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3600" b="1">
                <a:solidFill>
                  <a:srgbClr val="D61B02"/>
                </a:solidFill>
              </a:rPr>
              <a:t>Propan</a:t>
            </a:r>
            <a:r>
              <a:rPr lang="sl-SI" altLang="sl-SI" sz="3600" b="1">
                <a:solidFill>
                  <a:srgbClr val="0066FF"/>
                </a:solidFill>
              </a:rPr>
              <a:t>-1-</a:t>
            </a:r>
            <a:r>
              <a:rPr lang="sl-SI" altLang="sl-SI" sz="3600" b="1">
                <a:solidFill>
                  <a:srgbClr val="CC00CC"/>
                </a:solidFill>
              </a:rPr>
              <a:t>ol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827088" y="2997200"/>
            <a:ext cx="0" cy="504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2060575"/>
            <a:ext cx="8496300" cy="1031875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>
                    <a:alpha val="3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b="1" u="sng">
                <a:solidFill>
                  <a:srgbClr val="D61B02"/>
                </a:solidFill>
              </a:rPr>
              <a:t>Osnova imena.</a:t>
            </a:r>
            <a:r>
              <a:rPr lang="sl-SI" altLang="sl-SI" sz="2800">
                <a:solidFill>
                  <a:srgbClr val="D61B02"/>
                </a:solidFill>
              </a:rPr>
              <a:t> </a:t>
            </a:r>
            <a:r>
              <a:rPr lang="sl-SI" altLang="sl-SI" sz="2800">
                <a:solidFill>
                  <a:srgbClr val="000000"/>
                </a:solidFill>
              </a:rPr>
              <a:t>Pove nam, da so v glavni verigi 3 ogljikovi atomi povezani z enojnimi vezmi.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2195513" y="3933825"/>
            <a:ext cx="0" cy="10080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68313" y="4797425"/>
            <a:ext cx="8424862" cy="145891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b="1" u="sng">
                <a:solidFill>
                  <a:srgbClr val="0066FF"/>
                </a:solidFill>
              </a:rPr>
              <a:t>Pozicijsko število.</a:t>
            </a:r>
            <a:r>
              <a:rPr lang="sl-SI" altLang="sl-SI" sz="2800">
                <a:solidFill>
                  <a:srgbClr val="0066FF"/>
                </a:solidFill>
              </a:rPr>
              <a:t> </a:t>
            </a:r>
            <a:r>
              <a:rPr lang="sl-SI" altLang="sl-SI" sz="2800">
                <a:solidFill>
                  <a:srgbClr val="000000"/>
                </a:solidFill>
              </a:rPr>
              <a:t>Pove nam, kje v molekuli se nahaja hidroksilna skupina. Od ostalega imena ga ločujeta dva vezaja.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2916238" y="3789363"/>
            <a:ext cx="7207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563938" y="3213100"/>
            <a:ext cx="5329237" cy="145891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b="1" u="sng">
                <a:solidFill>
                  <a:srgbClr val="CC00CC"/>
                </a:solidFill>
              </a:rPr>
              <a:t>Končnica –ol.</a:t>
            </a:r>
            <a:r>
              <a:rPr lang="sl-SI" altLang="sl-SI" sz="2800">
                <a:solidFill>
                  <a:srgbClr val="CC00CC"/>
                </a:solidFill>
              </a:rPr>
              <a:t> </a:t>
            </a:r>
            <a:r>
              <a:rPr lang="sl-SI" altLang="sl-SI" sz="2800">
                <a:solidFill>
                  <a:srgbClr val="000000"/>
                </a:solidFill>
              </a:rPr>
              <a:t>Pove nam, da je spojina alkohol (hidroksilna skupina).</a:t>
            </a:r>
          </a:p>
        </p:txBody>
      </p:sp>
      <p:pic>
        <p:nvPicPr>
          <p:cNvPr id="33808" name="Picture 16" descr="Homologna vr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 t="53827" r="51263" b="31314"/>
          <a:stretch>
            <a:fillRect/>
          </a:stretch>
        </p:blipFill>
        <p:spPr bwMode="auto">
          <a:xfrm>
            <a:off x="6156325" y="115888"/>
            <a:ext cx="2987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588125" y="1125538"/>
            <a:ext cx="2016125" cy="588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>
                <a:solidFill>
                  <a:srgbClr val="000000"/>
                </a:solidFill>
              </a:rPr>
              <a:t>C</a:t>
            </a:r>
            <a:r>
              <a:rPr lang="sl-SI" altLang="sl-SI" baseline="-25000">
                <a:solidFill>
                  <a:srgbClr val="000000"/>
                </a:solidFill>
              </a:rPr>
              <a:t>3</a:t>
            </a:r>
            <a:r>
              <a:rPr lang="sl-SI" altLang="sl-SI">
                <a:solidFill>
                  <a:srgbClr val="000000"/>
                </a:solidFill>
              </a:rPr>
              <a:t>H</a:t>
            </a:r>
            <a:r>
              <a:rPr lang="sl-SI" altLang="sl-SI" baseline="-25000">
                <a:solidFill>
                  <a:srgbClr val="000000"/>
                </a:solidFill>
              </a:rPr>
              <a:t>7</a:t>
            </a:r>
            <a:r>
              <a:rPr lang="sl-SI" altLang="sl-SI">
                <a:solidFill>
                  <a:srgbClr val="000000"/>
                </a:solidFill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11620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  <p:bldP spid="33801" grpId="0" animBg="1"/>
      <p:bldP spid="33804" grpId="0" animBg="1"/>
      <p:bldP spid="33805" grpId="0" animBg="1"/>
      <p:bldP spid="33806" grpId="0" animBg="1"/>
      <p:bldP spid="33807" grpId="0" animBg="1"/>
      <p:bldP spid="338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  <a:p>
            <a:pPr eaLnBrk="1" hangingPunct="1">
              <a:defRPr/>
            </a:pPr>
            <a:endParaRPr lang="sl-SI"/>
          </a:p>
          <a:p>
            <a:pPr eaLnBrk="1" hangingPunct="1">
              <a:defRPr/>
            </a:pPr>
            <a:endParaRPr lang="sl-SI"/>
          </a:p>
          <a:p>
            <a:pPr eaLnBrk="1" hangingPunct="1">
              <a:defRPr/>
            </a:pPr>
            <a:endParaRPr lang="sl-SI"/>
          </a:p>
          <a:p>
            <a:pPr eaLnBrk="1" hangingPunct="1">
              <a:defRPr/>
            </a:pPr>
            <a:endParaRPr lang="sl-SI"/>
          </a:p>
          <a:p>
            <a:pPr eaLnBrk="1" hangingPunct="1">
              <a:buFont typeface="Wingdings" pitchFamily="2" charset="2"/>
              <a:buNone/>
              <a:defRPr/>
            </a:pPr>
            <a:endParaRPr lang="sl-SI"/>
          </a:p>
        </p:txBody>
      </p:sp>
      <p:pic>
        <p:nvPicPr>
          <p:cNvPr id="36870" name="Picture 6" descr="izomer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6032" r="51576" b="8847"/>
          <a:stretch>
            <a:fillRect/>
          </a:stretch>
        </p:blipFill>
        <p:spPr bwMode="auto">
          <a:xfrm>
            <a:off x="2771775" y="1362075"/>
            <a:ext cx="5040313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izomer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3" t="6285" r="3136" b="9116"/>
          <a:stretch>
            <a:fillRect/>
          </a:stretch>
        </p:blipFill>
        <p:spPr bwMode="auto">
          <a:xfrm>
            <a:off x="0" y="3644900"/>
            <a:ext cx="48593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6804025" y="35004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4572000" y="42926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003800" y="3933825"/>
            <a:ext cx="4140200" cy="26733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2800" b="1" u="sng">
                <a:solidFill>
                  <a:srgbClr val="D61B02"/>
                </a:solidFill>
              </a:rPr>
              <a:t>POLOŽAJNA IZOMERIJA:</a:t>
            </a:r>
            <a:r>
              <a:rPr lang="sl-SI" altLang="sl-SI" sz="2800">
                <a:solidFill>
                  <a:srgbClr val="FFFFFF"/>
                </a:solidFill>
              </a:rPr>
              <a:t> enaka molekulska formula ter različna strukturna – razlika v legi hidroksilne (-OH) skupine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555776" y="238919"/>
            <a:ext cx="273685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>
                <a:solidFill>
                  <a:srgbClr val="FFFFFF"/>
                </a:solidFill>
              </a:rPr>
              <a:t>CH</a:t>
            </a:r>
            <a:r>
              <a:rPr lang="sl-SI" altLang="sl-SI" baseline="-25000">
                <a:solidFill>
                  <a:srgbClr val="FFFFFF"/>
                </a:solidFill>
              </a:rPr>
              <a:t>3</a:t>
            </a:r>
            <a:r>
              <a:rPr lang="sl-SI" altLang="sl-SI">
                <a:solidFill>
                  <a:srgbClr val="FFFFFF"/>
                </a:solidFill>
              </a:rPr>
              <a:t>-CH</a:t>
            </a:r>
            <a:r>
              <a:rPr lang="sl-SI" altLang="sl-SI" baseline="-25000">
                <a:solidFill>
                  <a:srgbClr val="FFFFFF"/>
                </a:solidFill>
              </a:rPr>
              <a:t>2</a:t>
            </a:r>
            <a:r>
              <a:rPr lang="sl-SI" altLang="sl-SI">
                <a:solidFill>
                  <a:srgbClr val="FFFFFF"/>
                </a:solidFill>
              </a:rPr>
              <a:t>-OH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91281" y="252522"/>
            <a:ext cx="1871663" cy="588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>
                <a:solidFill>
                  <a:srgbClr val="FFFFFF"/>
                </a:solidFill>
              </a:rPr>
              <a:t>CH</a:t>
            </a:r>
            <a:r>
              <a:rPr lang="sl-SI" altLang="sl-SI" baseline="-25000">
                <a:solidFill>
                  <a:srgbClr val="FFFFFF"/>
                </a:solidFill>
              </a:rPr>
              <a:t>3</a:t>
            </a:r>
            <a:r>
              <a:rPr lang="sl-SI" altLang="sl-SI">
                <a:solidFill>
                  <a:srgbClr val="FFFFFF"/>
                </a:solidFill>
              </a:rPr>
              <a:t>-OH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C671D7-3565-490D-AF4F-CECF1D5420DD}"/>
              </a:ext>
            </a:extLst>
          </p:cNvPr>
          <p:cNvSpPr/>
          <p:nvPr/>
        </p:nvSpPr>
        <p:spPr>
          <a:xfrm>
            <a:off x="298450" y="1193799"/>
            <a:ext cx="2257326" cy="1939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Najprej preberi učno snov v učbeniku, str. 48-52 </a:t>
            </a:r>
            <a:r>
              <a:rPr lang="sl-SI" dirty="0">
                <a:solidFill>
                  <a:srgbClr val="FF0000"/>
                </a:solidFill>
              </a:rPr>
              <a:t>Prepiši naslednje drsnice.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AF802-05C2-4032-8335-E6B2B2165FD0}"/>
              </a:ext>
            </a:extLst>
          </p:cNvPr>
          <p:cNvSpPr/>
          <p:nvPr/>
        </p:nvSpPr>
        <p:spPr>
          <a:xfrm>
            <a:off x="5580112" y="101601"/>
            <a:ext cx="3563888" cy="90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Zapiši razlike in skupne značilnosti zapisnih alkoholov. Poimenuj 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36873" grpId="0" animBg="1"/>
      <p:bldP spid="36874" grpId="0" animBg="1"/>
      <p:bldP spid="36875" grpId="0" animBg="1"/>
      <p:bldP spid="368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86E99-06B4-44B5-8F0E-3EB10F814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04664"/>
            <a:ext cx="8450014" cy="5691336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GORENJE ALKOHOLOV</a:t>
            </a:r>
          </a:p>
          <a:p>
            <a:pPr marL="0" indent="0">
              <a:buNone/>
            </a:pPr>
            <a:r>
              <a:rPr lang="sl-SI" dirty="0"/>
              <a:t>Oglej si posnetek. </a:t>
            </a:r>
          </a:p>
          <a:p>
            <a:pPr marL="0" indent="0">
              <a:buNone/>
            </a:pPr>
            <a:r>
              <a:rPr lang="sl-SI" dirty="0"/>
              <a:t>Reši spodnjo nalogo in jo zapiši v zvezek.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https://eucbeniki.sio.si/kemija9/1100/index4.html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3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0825" y="333375"/>
            <a:ext cx="8594725" cy="57626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sl-SI" dirty="0">
                <a:solidFill>
                  <a:srgbClr val="FF0000"/>
                </a:solidFill>
              </a:rPr>
              <a:t>TOPNOST ALKOHOLOV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l-SI" sz="2800" dirty="0">
                <a:solidFill>
                  <a:srgbClr val="FFC000"/>
                </a:solidFill>
              </a:rPr>
              <a:t>Podobno se v podobnem topi oz. podobni tekočini se mešata (polarno v polarnem in obratno).</a:t>
            </a:r>
          </a:p>
        </p:txBody>
      </p:sp>
      <p:pic>
        <p:nvPicPr>
          <p:cNvPr id="9219" name="Picture 2" descr="C:\Users\Kosta\AppData\Local\Tem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060575"/>
            <a:ext cx="8602662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45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750" y="4437063"/>
            <a:ext cx="8007350" cy="1598612"/>
          </a:xfrm>
        </p:spPr>
        <p:txBody>
          <a:bodyPr/>
          <a:lstStyle/>
          <a:p>
            <a:pPr>
              <a:defRPr/>
            </a:pPr>
            <a:r>
              <a:rPr lang="sl-SI" dirty="0"/>
              <a:t>Pri alkoholih z daljšimi verigami ogljikovih atomov, nepolarni del prevlada nad polarnim delom molekule.</a:t>
            </a:r>
          </a:p>
          <a:p>
            <a:pPr>
              <a:defRPr/>
            </a:pPr>
            <a:r>
              <a:rPr lang="sl-SI" dirty="0"/>
              <a:t>Taki alkoholi so zato slabo topni v vodi</a:t>
            </a:r>
          </a:p>
        </p:txBody>
      </p:sp>
      <p:pic>
        <p:nvPicPr>
          <p:cNvPr id="11267" name="Picture 2" descr="C:\Users\Kosta\AppData\Local\Tem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048375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65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260350"/>
            <a:ext cx="8666162" cy="5835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l-SI">
                <a:solidFill>
                  <a:srgbClr val="D61B02"/>
                </a:solidFill>
              </a:rPr>
              <a:t>VRELIŠČE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l-SI">
              <a:solidFill>
                <a:srgbClr val="D61B0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sl-SI"/>
          </a:p>
        </p:txBody>
      </p:sp>
      <p:pic>
        <p:nvPicPr>
          <p:cNvPr id="13315" name="Picture 4" descr="Vreliš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875"/>
            <a:ext cx="5184775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50825" y="3644900"/>
            <a:ext cx="8713788" cy="23050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>
                <a:solidFill>
                  <a:srgbClr val="FFFFFF"/>
                </a:solidFill>
              </a:rPr>
              <a:t>-alkoholi imajo višja vrelišča kot alkani z enakim številom ogljikovih atomov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>
                <a:solidFill>
                  <a:srgbClr val="FFFFFF"/>
                </a:solidFill>
              </a:rPr>
              <a:t>-vrelišča alkoholov in alkanov se višajo s številom ogljikovih atomov</a:t>
            </a:r>
          </a:p>
        </p:txBody>
      </p:sp>
    </p:spTree>
    <p:extLst>
      <p:ext uri="{BB962C8B-B14F-4D97-AF65-F5344CB8AC3E}">
        <p14:creationId xmlns:p14="http://schemas.microsoft.com/office/powerpoint/2010/main" val="160072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385175" cy="736600"/>
          </a:xfrm>
        </p:spPr>
        <p:txBody>
          <a:bodyPr/>
          <a:lstStyle/>
          <a:p>
            <a:pPr>
              <a:defRPr/>
            </a:pPr>
            <a:r>
              <a:rPr lang="sl-SI" sz="3000" dirty="0"/>
              <a:t>VRELIŠČE </a:t>
            </a:r>
            <a:br>
              <a:rPr lang="sl-SI" sz="3000" dirty="0"/>
            </a:br>
            <a:r>
              <a:rPr lang="sl-SI" sz="3000" dirty="0"/>
              <a:t>ALKOHOLOV</a:t>
            </a:r>
          </a:p>
        </p:txBody>
      </p:sp>
      <p:pic>
        <p:nvPicPr>
          <p:cNvPr id="12291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1"/>
          <a:stretch>
            <a:fillRect/>
          </a:stretch>
        </p:blipFill>
        <p:spPr bwMode="auto">
          <a:xfrm>
            <a:off x="2987675" y="90488"/>
            <a:ext cx="61563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7CAE90-2903-47A0-B90F-A653BF48A0DA}"/>
              </a:ext>
            </a:extLst>
          </p:cNvPr>
          <p:cNvSpPr/>
          <p:nvPr/>
        </p:nvSpPr>
        <p:spPr>
          <a:xfrm>
            <a:off x="611560" y="119675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Reši DZ, str.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8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333375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sl-SI"/>
              <a:t>Splošna formula alkoholov</a:t>
            </a:r>
          </a:p>
          <a:p>
            <a:pPr eaLnBrk="1" hangingPunct="1">
              <a:defRPr/>
            </a:pPr>
            <a:endParaRPr lang="sl-SI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124075" y="1196975"/>
            <a:ext cx="2665413" cy="66675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3600" b="1">
                <a:solidFill>
                  <a:srgbClr val="D61B02"/>
                </a:solidFill>
              </a:rPr>
              <a:t>C</a:t>
            </a:r>
            <a:r>
              <a:rPr lang="sl-SI" altLang="sl-SI" sz="3600" b="1" baseline="-25000">
                <a:solidFill>
                  <a:srgbClr val="D61B02"/>
                </a:solidFill>
              </a:rPr>
              <a:t>n</a:t>
            </a:r>
            <a:r>
              <a:rPr lang="sl-SI" altLang="sl-SI" sz="3600" b="1">
                <a:solidFill>
                  <a:srgbClr val="D61B02"/>
                </a:solidFill>
              </a:rPr>
              <a:t>H</a:t>
            </a:r>
            <a:r>
              <a:rPr lang="sl-SI" altLang="sl-SI" sz="3600" b="1" baseline="-25000">
                <a:solidFill>
                  <a:srgbClr val="D61B02"/>
                </a:solidFill>
              </a:rPr>
              <a:t>2n+2</a:t>
            </a:r>
            <a:r>
              <a:rPr lang="sl-SI" altLang="sl-SI" sz="3600" b="1">
                <a:solidFill>
                  <a:srgbClr val="D61B02"/>
                </a:solidFill>
              </a:rPr>
              <a:t>O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827088" y="2924175"/>
            <a:ext cx="72739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Napiši molekulske formule alkoholov: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a) z 9 ogljikovimi atomi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b) s 15 ogljikovimi atomi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c) z 20 vodikovimi atomi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2E514-7A65-42E0-BB27-1118BA95AE12}"/>
              </a:ext>
            </a:extLst>
          </p:cNvPr>
          <p:cNvSpPr/>
          <p:nvPr/>
        </p:nvSpPr>
        <p:spPr>
          <a:xfrm>
            <a:off x="179512" y="1196975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2.ura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4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188913"/>
            <a:ext cx="8928100" cy="64801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sl-SI" dirty="0"/>
              <a:t>NALOGA</a:t>
            </a:r>
          </a:p>
          <a:p>
            <a:pPr marL="609600" indent="-609600" eaLnBrk="1" hangingPunct="1">
              <a:defRPr/>
            </a:pPr>
            <a:r>
              <a:rPr lang="sl-SI" dirty="0"/>
              <a:t>Napiši strukturne, racionalne in molekulske formule naslednjih alkoholov: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sl-SI" dirty="0"/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sl-SI" dirty="0"/>
              <a:t>Heksan-2-</a:t>
            </a:r>
            <a:r>
              <a:rPr lang="sl-SI" dirty="0" err="1"/>
              <a:t>ol</a:t>
            </a:r>
            <a:endParaRPr lang="sl-SI" dirty="0"/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sl-SI" dirty="0"/>
              <a:t>Butan-1-</a:t>
            </a:r>
            <a:r>
              <a:rPr lang="sl-SI" dirty="0" err="1"/>
              <a:t>ol</a:t>
            </a:r>
            <a:endParaRPr lang="sl-SI" dirty="0"/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sl-SI" dirty="0"/>
              <a:t>Butan-2-</a:t>
            </a:r>
            <a:r>
              <a:rPr lang="sl-SI" dirty="0" err="1"/>
              <a:t>ol</a:t>
            </a:r>
            <a:endParaRPr lang="sl-SI" dirty="0"/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sl-SI" dirty="0"/>
              <a:t>2-</a:t>
            </a:r>
            <a:r>
              <a:rPr lang="sl-SI" dirty="0" err="1"/>
              <a:t>metilbutan</a:t>
            </a:r>
            <a:r>
              <a:rPr lang="sl-SI" dirty="0"/>
              <a:t>-1-</a:t>
            </a:r>
            <a:r>
              <a:rPr lang="sl-SI" dirty="0" err="1"/>
              <a:t>ol</a:t>
            </a:r>
            <a:endParaRPr lang="sl-SI" dirty="0"/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sl-SI" dirty="0"/>
              <a:t>Etan-1,2-</a:t>
            </a:r>
            <a:r>
              <a:rPr lang="sl-SI" dirty="0" err="1"/>
              <a:t>diol</a:t>
            </a:r>
            <a:r>
              <a:rPr lang="sl-SI" dirty="0"/>
              <a:t> (</a:t>
            </a:r>
            <a:r>
              <a:rPr lang="sl-SI" dirty="0" err="1"/>
              <a:t>etilenglikol</a:t>
            </a:r>
            <a:r>
              <a:rPr lang="sl-SI" dirty="0"/>
              <a:t>)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sl-SI" dirty="0"/>
              <a:t>Propan-1,2,3-</a:t>
            </a:r>
            <a:r>
              <a:rPr lang="sl-SI" dirty="0" err="1"/>
              <a:t>triol</a:t>
            </a:r>
            <a:r>
              <a:rPr lang="sl-SI" dirty="0"/>
              <a:t> (glicerol)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sl-SI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392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EKSA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3375" r="46727" b="60205"/>
          <a:stretch>
            <a:fillRect/>
          </a:stretch>
        </p:blipFill>
        <p:spPr bwMode="auto">
          <a:xfrm>
            <a:off x="539750" y="620713"/>
            <a:ext cx="41751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HEKSA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8" t="7747" r="8174" b="55801"/>
          <a:stretch>
            <a:fillRect/>
          </a:stretch>
        </p:blipFill>
        <p:spPr bwMode="auto">
          <a:xfrm>
            <a:off x="5148263" y="692150"/>
            <a:ext cx="3240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EKSA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48570" r="54918" b="13533"/>
          <a:stretch>
            <a:fillRect/>
          </a:stretch>
        </p:blipFill>
        <p:spPr bwMode="auto">
          <a:xfrm>
            <a:off x="468313" y="3429000"/>
            <a:ext cx="31686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3600">
                <a:solidFill>
                  <a:srgbClr val="FFFFFF"/>
                </a:solidFill>
              </a:rPr>
              <a:t>HEKSAN-2-OL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64163" y="2781300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altLang="sl-SI" sz="3600">
              <a:solidFill>
                <a:srgbClr val="FFFFFF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932363" y="2636838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3600">
                <a:solidFill>
                  <a:srgbClr val="FFFFFF"/>
                </a:solidFill>
              </a:rPr>
              <a:t>BUTAN-2-OL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95288" y="5445125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3600">
                <a:solidFill>
                  <a:srgbClr val="FFFFFF"/>
                </a:solidFill>
              </a:rPr>
              <a:t>BUTAN-1-OL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356100" y="5229225"/>
            <a:ext cx="467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l-SI" altLang="sl-SI" sz="3600">
                <a:solidFill>
                  <a:srgbClr val="FFFFFF"/>
                </a:solidFill>
              </a:rPr>
              <a:t>2-METILBUTAN-1-OL</a:t>
            </a:r>
          </a:p>
        </p:txBody>
      </p:sp>
      <p:pic>
        <p:nvPicPr>
          <p:cNvPr id="17418" name="Picture 11" descr="BU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10672" r="49187" b="55801"/>
          <a:stretch>
            <a:fillRect/>
          </a:stretch>
        </p:blipFill>
        <p:spPr bwMode="auto">
          <a:xfrm>
            <a:off x="5076825" y="3392488"/>
            <a:ext cx="367188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D22E9A-7A4A-4BBE-8C31-59CD8F7A4863}"/>
              </a:ext>
            </a:extLst>
          </p:cNvPr>
          <p:cNvSpPr/>
          <p:nvPr/>
        </p:nvSpPr>
        <p:spPr>
          <a:xfrm>
            <a:off x="395288" y="116632"/>
            <a:ext cx="2736552" cy="42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REŠITVE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2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26337"/>
            <a:ext cx="8928992" cy="4525963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 descr="http://www.marketingmagazin.si/media/cache/nielsen-razkril-pravila-marketinga-alkoholnih-pijac-a90b0fa3eeabd27aeb3bd9cce980021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2" y="3284984"/>
            <a:ext cx="45480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2.arnes.si/%7Emorel/gradivabtc/mr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732672" cy="23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lovenskenovice.si/sites/slovenskenovice.si/files/styles/s_1280_1024/public/2012/09/17/aceton.jpg?itok=PA8fvcF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314529" cy="22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twork.napco.com/target-marketing/wp-content/uploads/sites/3/2015/10/minionbanan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14627"/>
          <a:stretch/>
        </p:blipFill>
        <p:spPr bwMode="auto">
          <a:xfrm>
            <a:off x="3923928" y="1700808"/>
            <a:ext cx="2375554" cy="23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naravno-milo.si/Images/domov/milo_siv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6807"/>
            <a:ext cx="3037582" cy="20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F5227-F6BD-4AEB-BC42-B525AA1D7FFA}"/>
              </a:ext>
            </a:extLst>
          </p:cNvPr>
          <p:cNvSpPr/>
          <p:nvPr/>
        </p:nvSpPr>
        <p:spPr>
          <a:xfrm>
            <a:off x="2123728" y="26337"/>
            <a:ext cx="4752528" cy="738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Razmisli, katere organske kisikove spojine predstavljajo naslednje sličice.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F4D0EF-1441-4980-871D-F80CF0197AFC}"/>
              </a:ext>
            </a:extLst>
          </p:cNvPr>
          <p:cNvSpPr/>
          <p:nvPr/>
        </p:nvSpPr>
        <p:spPr>
          <a:xfrm>
            <a:off x="179512" y="166807"/>
            <a:ext cx="1080120" cy="453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1.ura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5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63D2-1C22-4751-A4C1-1D5A5ECD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582D3-1A15-4A1E-B2F6-9D2537AD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30483"/>
            <a:ext cx="2333625" cy="1295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4FAB54-BD2B-4C37-88A6-15B6747BA4F7}"/>
              </a:ext>
            </a:extLst>
          </p:cNvPr>
          <p:cNvSpPr/>
          <p:nvPr/>
        </p:nvSpPr>
        <p:spPr>
          <a:xfrm>
            <a:off x="539552" y="2420888"/>
            <a:ext cx="30963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ETAN-1,2-DIOL</a:t>
            </a:r>
            <a:endParaRPr lang="en-US" dirty="0"/>
          </a:p>
        </p:txBody>
      </p:sp>
      <p:pic>
        <p:nvPicPr>
          <p:cNvPr id="1028" name="Picture 4" descr="Rezultat iskanja slik za GLICEROL FORMULA">
            <a:extLst>
              <a:ext uri="{FF2B5EF4-FFF2-40B4-BE49-F238E27FC236}">
                <a16:creationId xmlns:a16="http://schemas.microsoft.com/office/drawing/2014/main" id="{DE14B68C-AA31-44C1-BB7E-204380029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4"/>
          <a:stretch/>
        </p:blipFill>
        <p:spPr bwMode="auto">
          <a:xfrm>
            <a:off x="4337050" y="1844824"/>
            <a:ext cx="4505325" cy="23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CBE48D-9843-4B3A-AC66-B1C15D4C8C70}"/>
              </a:ext>
            </a:extLst>
          </p:cNvPr>
          <p:cNvSpPr/>
          <p:nvPr/>
        </p:nvSpPr>
        <p:spPr>
          <a:xfrm>
            <a:off x="5292080" y="4509120"/>
            <a:ext cx="32403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PROPAN-I,2,3-TRIOL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37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936625"/>
          </a:xfrm>
        </p:spPr>
        <p:txBody>
          <a:bodyPr/>
          <a:lstStyle/>
          <a:p>
            <a:pPr algn="ctr" eaLnBrk="1" hangingPunct="1"/>
            <a:r>
              <a:rPr lang="sl-SI" altLang="sl-SI" sz="3600" b="0">
                <a:effectLst/>
                <a:latin typeface="Arial" charset="0"/>
              </a:rPr>
              <a:t>ALKOHOLI GLEDE NA VRSTO OGLJIKOVIH ATOMOV:</a:t>
            </a:r>
            <a:br>
              <a:rPr lang="sl-SI" altLang="sl-SI" sz="3600" b="0">
                <a:effectLst/>
                <a:latin typeface="Arial" charset="0"/>
              </a:rPr>
            </a:br>
            <a:endParaRPr lang="sl-SI" altLang="sl-SI" sz="3600" b="0">
              <a:effectLst/>
              <a:latin typeface="Arial" charset="0"/>
            </a:endParaRP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484313"/>
            <a:ext cx="4370387" cy="4611687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>
                <a:solidFill>
                  <a:srgbClr val="FF0066"/>
                </a:solidFill>
              </a:rPr>
              <a:t>PRIMARNI </a:t>
            </a:r>
            <a:r>
              <a:rPr lang="sl-SI"/>
              <a:t>                     </a:t>
            </a:r>
          </a:p>
        </p:txBody>
      </p:sp>
      <p:sp>
        <p:nvSpPr>
          <p:cNvPr id="3789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56100" y="1052513"/>
            <a:ext cx="4489450" cy="5043487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>
                <a:solidFill>
                  <a:srgbClr val="FF0066"/>
                </a:solidFill>
              </a:rPr>
              <a:t>SEKUNDARNI</a:t>
            </a:r>
          </a:p>
          <a:p>
            <a:pPr eaLnBrk="1" hangingPunct="1">
              <a:defRPr/>
            </a:pPr>
            <a:endParaRPr lang="sl-SI"/>
          </a:p>
          <a:p>
            <a:pPr eaLnBrk="1" hangingPunct="1">
              <a:defRPr/>
            </a:pPr>
            <a:endParaRPr lang="sl-SI"/>
          </a:p>
          <a:p>
            <a:pPr eaLnBrk="1" hangingPunct="1">
              <a:defRPr/>
            </a:pPr>
            <a:endParaRPr lang="sl-SI"/>
          </a:p>
          <a:p>
            <a:pPr eaLnBrk="1" hangingPunct="1">
              <a:defRPr/>
            </a:pPr>
            <a:endParaRPr lang="sl-SI"/>
          </a:p>
          <a:p>
            <a:pPr eaLnBrk="1" hangingPunct="1">
              <a:defRPr/>
            </a:pPr>
            <a:endParaRPr lang="sl-SI" sz="3200">
              <a:solidFill>
                <a:srgbClr val="FF0066"/>
              </a:solidFill>
            </a:endParaRPr>
          </a:p>
          <a:p>
            <a:pPr eaLnBrk="1" hangingPunct="1">
              <a:defRPr/>
            </a:pPr>
            <a:r>
              <a:rPr lang="sl-SI" sz="3200">
                <a:solidFill>
                  <a:srgbClr val="FF0066"/>
                </a:solidFill>
              </a:rPr>
              <a:t>TERCIARNI</a:t>
            </a:r>
          </a:p>
        </p:txBody>
      </p:sp>
      <p:pic>
        <p:nvPicPr>
          <p:cNvPr id="37892" name="Picture 4" descr="prima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12390" b="78000"/>
          <a:stretch>
            <a:fillRect/>
          </a:stretch>
        </p:blipFill>
        <p:spPr bwMode="auto">
          <a:xfrm>
            <a:off x="107950" y="1989138"/>
            <a:ext cx="36004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Sekundar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2" r="57568" b="27402"/>
          <a:stretch>
            <a:fillRect/>
          </a:stretch>
        </p:blipFill>
        <p:spPr bwMode="auto">
          <a:xfrm>
            <a:off x="3995738" y="1716088"/>
            <a:ext cx="2520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Terciar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0" r="67172" b="22958"/>
          <a:stretch>
            <a:fillRect/>
          </a:stretch>
        </p:blipFill>
        <p:spPr bwMode="auto">
          <a:xfrm>
            <a:off x="4211638" y="4868863"/>
            <a:ext cx="23764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prima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24788" r="10458"/>
          <a:stretch>
            <a:fillRect/>
          </a:stretch>
        </p:blipFill>
        <p:spPr bwMode="auto">
          <a:xfrm>
            <a:off x="0" y="2781300"/>
            <a:ext cx="32035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Terciar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7"/>
          <a:stretch>
            <a:fillRect/>
          </a:stretch>
        </p:blipFill>
        <p:spPr bwMode="auto">
          <a:xfrm>
            <a:off x="6911975" y="4724400"/>
            <a:ext cx="22320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Sekundar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3"/>
          <a:stretch>
            <a:fillRect/>
          </a:stretch>
        </p:blipFill>
        <p:spPr bwMode="auto">
          <a:xfrm>
            <a:off x="6553200" y="2420938"/>
            <a:ext cx="2590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6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784976" cy="5907360"/>
          </a:xfrm>
        </p:spPr>
        <p:txBody>
          <a:bodyPr/>
          <a:lstStyle/>
          <a:p>
            <a:r>
              <a:rPr lang="sl-SI" dirty="0"/>
              <a:t>Zapiši pomembne alkohole in njihove lastnosti (pomagaj si z učbenikom)</a:t>
            </a:r>
          </a:p>
          <a:p>
            <a:endParaRPr lang="sl-SI" dirty="0"/>
          </a:p>
          <a:p>
            <a:r>
              <a:rPr lang="sl-SI" dirty="0"/>
              <a:t>Reši U, str. 53/4B, 5, 6</a:t>
            </a:r>
          </a:p>
          <a:p>
            <a:endParaRPr lang="sl-SI" dirty="0"/>
          </a:p>
          <a:p>
            <a:r>
              <a:rPr lang="sl-SI" dirty="0"/>
              <a:t>Reši: Dz, str.32</a:t>
            </a:r>
          </a:p>
        </p:txBody>
      </p:sp>
    </p:spTree>
    <p:extLst>
      <p:ext uri="{BB962C8B-B14F-4D97-AF65-F5344CB8AC3E}">
        <p14:creationId xmlns:p14="http://schemas.microsoft.com/office/powerpoint/2010/main" val="357939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>
              <a:defRPr/>
            </a:pPr>
            <a:endParaRPr lang="sl-SI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dirty="0"/>
          </a:p>
          <a:p>
            <a:pPr eaLnBrk="1" hangingPunct="1">
              <a:defRPr/>
            </a:pPr>
            <a:r>
              <a:rPr lang="sl-SI" dirty="0"/>
              <a:t>Zelo razširjena in raznolika skupina spojin</a:t>
            </a:r>
          </a:p>
          <a:p>
            <a:pPr eaLnBrk="1" hangingPunct="1">
              <a:defRPr/>
            </a:pPr>
            <a:r>
              <a:rPr lang="sl-SI" dirty="0"/>
              <a:t>Značilna je </a:t>
            </a:r>
            <a:r>
              <a:rPr lang="sl-SI" b="1" u="sng" dirty="0">
                <a:solidFill>
                  <a:srgbClr val="00B050"/>
                </a:solidFill>
              </a:rPr>
              <a:t>funkcionalna skupina</a:t>
            </a:r>
            <a:r>
              <a:rPr lang="sl-SI" dirty="0">
                <a:solidFill>
                  <a:srgbClr val="00B050"/>
                </a:solidFill>
              </a:rPr>
              <a:t>: </a:t>
            </a:r>
            <a:r>
              <a:rPr lang="sl-SI" b="1" dirty="0">
                <a:solidFill>
                  <a:srgbClr val="00B050"/>
                </a:solidFill>
              </a:rPr>
              <a:t>-OH</a:t>
            </a:r>
            <a:r>
              <a:rPr lang="sl-SI" dirty="0">
                <a:solidFill>
                  <a:srgbClr val="00B050"/>
                </a:solidFill>
              </a:rPr>
              <a:t> </a:t>
            </a:r>
            <a:r>
              <a:rPr lang="sl-SI" dirty="0"/>
              <a:t>(hidroksilna skupina)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l-SI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dirty="0"/>
          </a:p>
          <a:p>
            <a:pPr eaLnBrk="1" hangingPunct="1">
              <a:defRPr/>
            </a:pPr>
            <a:endParaRPr lang="sl-SI" dirty="0"/>
          </a:p>
          <a:p>
            <a:pPr eaLnBrk="1" hangingPunct="1">
              <a:defRPr/>
            </a:pPr>
            <a:endParaRPr lang="sl-SI" dirty="0"/>
          </a:p>
          <a:p>
            <a:pPr eaLnBrk="1" hangingPunct="1">
              <a:defRPr/>
            </a:pPr>
            <a:endParaRPr lang="sl-SI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dirty="0"/>
          </a:p>
        </p:txBody>
      </p:sp>
      <p:sp>
        <p:nvSpPr>
          <p:cNvPr id="5123" name="Line 9"/>
          <p:cNvSpPr>
            <a:spLocks noChangeShapeType="1"/>
          </p:cNvSpPr>
          <p:nvPr/>
        </p:nvSpPr>
        <p:spPr bwMode="auto">
          <a:xfrm>
            <a:off x="8027988" y="39338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2339975" y="5229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sl-SI" altLang="sl-SI" sz="1800"/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1258888" y="5661025"/>
            <a:ext cx="6769100" cy="604838"/>
          </a:xfrm>
          <a:prstGeom prst="rect">
            <a:avLst/>
          </a:prstGeom>
          <a:solidFill>
            <a:schemeClr val="tx2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>
                <a:solidFill>
                  <a:srgbClr val="000000"/>
                </a:solidFill>
              </a:rPr>
              <a:t>-O-H ali –OH     hidroksilna skupina</a:t>
            </a: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" y="307975"/>
            <a:ext cx="42481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13" y="1235075"/>
            <a:ext cx="4643437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487988-ED78-480D-919C-C2B4A7DCB2E6}"/>
              </a:ext>
            </a:extLst>
          </p:cNvPr>
          <p:cNvSpPr/>
          <p:nvPr/>
        </p:nvSpPr>
        <p:spPr>
          <a:xfrm>
            <a:off x="4788024" y="260350"/>
            <a:ext cx="4268946" cy="136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Preberi naslednje drsnice. Podoben zapis si že moral zapisati v zvezek. Če pa ti še kaj manjka, imaš idealno priložnost, da nadoknadiš pomembna dejstva o alkoholu.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3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6204"/>
            <a:ext cx="8229600" cy="114300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OD SLADKORJA DO ALKOHOLA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/>
          <a:lstStyle/>
          <a:p>
            <a:pPr marL="0" indent="0">
              <a:buNone/>
            </a:pPr>
            <a:r>
              <a:rPr lang="sl-SI" i="1" dirty="0"/>
              <a:t>Alkoholne pijače so znane že več tisoč let; predelava je eden najstarejših biotehnoloških postopkov, ki so ga poznali že stari Egipčani in Grki.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</a:t>
            </a:r>
            <a:r>
              <a:rPr lang="sl-SI" sz="2400" dirty="0"/>
              <a:t>Kip egiptovskega pivovarja, 4400 let pr. Kr.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 descr="https://martamojca.files.wordpress.com/2008/06/m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t="18560" r="34243" b="23636"/>
          <a:stretch/>
        </p:blipFill>
        <p:spPr bwMode="auto">
          <a:xfrm>
            <a:off x="5148064" y="2566078"/>
            <a:ext cx="38477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ivovarna-stare.si/wp-content/uploads/2008/10/in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312143" cy="30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2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0" y="188640"/>
            <a:ext cx="6192838" cy="6480175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sl-SI" dirty="0">
                <a:solidFill>
                  <a:srgbClr val="FF0000"/>
                </a:solidFill>
              </a:rPr>
              <a:t>ALKOHOLONO VRENJE ali FERMENTACIJA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l-SI" dirty="0"/>
          </a:p>
          <a:p>
            <a:pPr marL="0" indent="0">
              <a:buFont typeface="Wingdings" pitchFamily="2" charset="2"/>
              <a:buNone/>
              <a:defRPr/>
            </a:pPr>
            <a:endParaRPr lang="sl-SI" dirty="0"/>
          </a:p>
          <a:p>
            <a:pPr marL="0" indent="0">
              <a:buFont typeface="Wingdings" pitchFamily="2" charset="2"/>
              <a:buNone/>
              <a:defRPr/>
            </a:pPr>
            <a:endParaRPr lang="sl-SI" dirty="0"/>
          </a:p>
          <a:p>
            <a:pPr marL="0" indent="0">
              <a:buFont typeface="Wingdings" pitchFamily="2" charset="2"/>
              <a:buNone/>
              <a:defRPr/>
            </a:pPr>
            <a:endParaRPr lang="sl-SI" dirty="0"/>
          </a:p>
          <a:p>
            <a:pPr marL="0" indent="0">
              <a:buFont typeface="Wingdings" pitchFamily="2" charset="2"/>
              <a:buNone/>
              <a:defRPr/>
            </a:pPr>
            <a:endParaRPr lang="sl-SI" dirty="0"/>
          </a:p>
          <a:p>
            <a:pPr marL="0" indent="0">
              <a:buFont typeface="Wingdings" pitchFamily="2" charset="2"/>
              <a:buNone/>
              <a:defRPr/>
            </a:pPr>
            <a:endParaRPr lang="sl-SI" dirty="0"/>
          </a:p>
          <a:p>
            <a:pPr marL="0" indent="0">
              <a:buFont typeface="Wingdings" pitchFamily="2" charset="2"/>
              <a:buNone/>
              <a:defRPr/>
            </a:pPr>
            <a:endParaRPr lang="sl-SI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sl-SI" dirty="0"/>
              <a:t>-Sladkor v soku se zaradi vpliva gliv kvasovk (encimov) spreminja v etanol in ogljikov dioksid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l-SI" dirty="0"/>
              <a:t>C</a:t>
            </a:r>
            <a:r>
              <a:rPr lang="sl-SI" baseline="-25000" dirty="0"/>
              <a:t>6</a:t>
            </a:r>
            <a:r>
              <a:rPr lang="sl-SI" dirty="0"/>
              <a:t>H</a:t>
            </a:r>
            <a:r>
              <a:rPr lang="sl-SI" baseline="-25000" dirty="0"/>
              <a:t>12</a:t>
            </a:r>
            <a:r>
              <a:rPr lang="sl-SI" dirty="0"/>
              <a:t>O</a:t>
            </a:r>
            <a:r>
              <a:rPr lang="sl-SI" baseline="-25000" dirty="0"/>
              <a:t>6</a:t>
            </a:r>
            <a:r>
              <a:rPr lang="sl-SI" dirty="0"/>
              <a:t>          C</a:t>
            </a:r>
            <a:r>
              <a:rPr lang="sl-SI" baseline="-25000" dirty="0"/>
              <a:t>2</a:t>
            </a:r>
            <a:r>
              <a:rPr lang="sl-SI" dirty="0"/>
              <a:t>H</a:t>
            </a:r>
            <a:r>
              <a:rPr lang="sl-SI" baseline="-25000" dirty="0"/>
              <a:t>5</a:t>
            </a:r>
            <a:r>
              <a:rPr lang="sl-SI" dirty="0"/>
              <a:t>OH  +   CO</a:t>
            </a:r>
            <a:r>
              <a:rPr lang="sl-SI" baseline="-25000" dirty="0"/>
              <a:t>2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l-SI" baseline="-25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sl-SI" baseline="-25000" dirty="0"/>
              <a:t>Glukoza                        etanol  +  ogljikov dioksid</a:t>
            </a: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1275264" y="5445224"/>
            <a:ext cx="72072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2124075" y="4833938"/>
            <a:ext cx="503238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3200" dirty="0"/>
              <a:t>2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140200" y="4833938"/>
            <a:ext cx="503238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3200" dirty="0"/>
              <a:t>2</a:t>
            </a:r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1043608" y="6208048"/>
            <a:ext cx="72072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blog.fobija.net/photos/big/4cab803a_005_trgatev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68" y="620688"/>
            <a:ext cx="3926320" cy="261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olenjskilist.si/media/objave/slike/v/novice/2013/09/25/p1370207_16_1_0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" y="764704"/>
            <a:ext cx="36553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stra365.si/data/albums/novice/b/1_e69544484a5f7772683e93ecf18ddf4f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80" y="3717032"/>
            <a:ext cx="3631669" cy="268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12616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Najpomembnejše surovine, iz katerih pridobivamo alkoholne pijače, in prostorninski odstotek alkohola v pijačah.</a:t>
            </a:r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33084"/>
              </p:ext>
            </p:extLst>
          </p:nvPr>
        </p:nvGraphicFramePr>
        <p:xfrm>
          <a:off x="1632441" y="1052736"/>
          <a:ext cx="727280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2400" dirty="0"/>
                        <a:t>PIJAČA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SUROVINE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ODSTOTEK ALKOHOLA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/>
                        <a:t>Pivo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Ječmen, hmelj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4 – 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/>
                        <a:t>Vino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Grozdje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9 – 12 %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/>
                        <a:t>Žganje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Sadje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40 – 50 %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/>
                        <a:t>Viski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Ječmen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40 – 50 %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/>
                        <a:t>Vodka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Krompir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40 – 50 %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dirty="0"/>
                        <a:t>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Melasa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40 – 50 %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98" name="Picture 2" descr="http://www.porad.cz/image_inst/big_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29003" b="30662"/>
          <a:stretch/>
        </p:blipFill>
        <p:spPr bwMode="auto">
          <a:xfrm>
            <a:off x="597591" y="5657088"/>
            <a:ext cx="745618" cy="99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cx.images-amazon.com/images/I/71dFIorXoSL._SL15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4013"/>
            <a:ext cx="1224136" cy="22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tudentska-trgovina.si/158-370-large/3x-kozarci-za-pivo-praga-620-m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4" r="17039"/>
          <a:stretch/>
        </p:blipFill>
        <p:spPr bwMode="auto">
          <a:xfrm>
            <a:off x="2699792" y="4294684"/>
            <a:ext cx="143044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4099122" y="4725144"/>
            <a:ext cx="381642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V teh treh kozarcih različnih pijač je približno enaka količina etanola.</a:t>
            </a:r>
          </a:p>
        </p:txBody>
      </p:sp>
    </p:spTree>
    <p:extLst>
      <p:ext uri="{BB962C8B-B14F-4D97-AF65-F5344CB8AC3E}">
        <p14:creationId xmlns:p14="http://schemas.microsoft.com/office/powerpoint/2010/main" val="161392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ŠKODLJIVE POSLEDICE DELOVANJA ALKOHOLA</a:t>
            </a:r>
          </a:p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</a:rPr>
              <a:t>1. ALKOHOL ŠKODLJIVO DELUJE NA VSO TELO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92415"/>
            <a:ext cx="4176464" cy="533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07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2. PSIHOLOŠKE POSLEDICE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3. SOCIALNE POSLEDICE</a:t>
            </a:r>
          </a:p>
        </p:txBody>
      </p:sp>
      <p:pic>
        <p:nvPicPr>
          <p:cNvPr id="6146" name="Picture 2" descr="http://www.zdravje.si/wp-content/uploads/2012/08/zasvojenost-zdrav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52" y="332657"/>
            <a:ext cx="310843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zenska.si/files/2012/11/photoxpress_9530324-660x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685817" cy="28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financnitrgi.com/wp-content/uploads/work-str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98518"/>
            <a:ext cx="3168352" cy="211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ages.24ur.com/media/images/600xX/Sep2012/61024567.jpg?b8d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410"/>
            <a:ext cx="3435684" cy="228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4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ALKOHOL IN PROMET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 descr="http://www.skrivnost-zdravja.si/blog/wp-content/uploads/2009/11/AlkoholUbija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" y="2348880"/>
            <a:ext cx="8921008" cy="42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arna-pot.si/cms/controls/warehousehandler.ashx?path=/Slike/1058&amp;width=179&amp;height=1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70497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7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653</Words>
  <Application>Microsoft Office PowerPoint</Application>
  <PresentationFormat>On-screen Show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Officeova tema</vt:lpstr>
      <vt:lpstr>Plasti stekla</vt:lpstr>
      <vt:lpstr>ORGANSKE KISIKOVE SPOJINE</vt:lpstr>
      <vt:lpstr>PowerPoint Presentation</vt:lpstr>
      <vt:lpstr>PowerPoint Presentation</vt:lpstr>
      <vt:lpstr>OD SLADKORJA DO ALKOHOLA</vt:lpstr>
      <vt:lpstr>PowerPoint Presentation</vt:lpstr>
      <vt:lpstr>PowerPoint Presentation</vt:lpstr>
      <vt:lpstr>PowerPoint Presentation</vt:lpstr>
      <vt:lpstr>PowerPoint Presentation</vt:lpstr>
      <vt:lpstr>ALKOHOL IN PROMET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VRELIŠČE  ALKOHOLOV</vt:lpstr>
      <vt:lpstr>PowerPoint Presentation</vt:lpstr>
      <vt:lpstr>PowerPoint Presentation</vt:lpstr>
      <vt:lpstr>PowerPoint Presentation</vt:lpstr>
      <vt:lpstr>PowerPoint Presentation</vt:lpstr>
      <vt:lpstr>ALKOHOLI GLEDE NA VRSTO OGLJIKOVIH ATOMOV: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ORGANSKE KISIKOVE SPOJINE</dc:title>
  <dc:creator>Kosta</dc:creator>
  <cp:lastModifiedBy>Dejan Kostajnšek</cp:lastModifiedBy>
  <cp:revision>16</cp:revision>
  <dcterms:created xsi:type="dcterms:W3CDTF">2016-03-07T12:33:30Z</dcterms:created>
  <dcterms:modified xsi:type="dcterms:W3CDTF">2020-03-21T21:40:58Z</dcterms:modified>
</cp:coreProperties>
</file>