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1" r:id="rId2"/>
    <p:sldId id="267" r:id="rId3"/>
    <p:sldId id="261" r:id="rId4"/>
    <p:sldId id="268" r:id="rId5"/>
    <p:sldId id="262" r:id="rId6"/>
    <p:sldId id="282" r:id="rId7"/>
    <p:sldId id="269" r:id="rId8"/>
    <p:sldId id="275" r:id="rId9"/>
    <p:sldId id="263" r:id="rId10"/>
    <p:sldId id="277" r:id="rId11"/>
    <p:sldId id="270" r:id="rId12"/>
    <p:sldId id="278" r:id="rId13"/>
    <p:sldId id="271" r:id="rId14"/>
    <p:sldId id="279" r:id="rId15"/>
    <p:sldId id="283" r:id="rId16"/>
    <p:sldId id="272" r:id="rId17"/>
    <p:sldId id="280" r:id="rId18"/>
    <p:sldId id="284" r:id="rId19"/>
    <p:sldId id="273" r:id="rId20"/>
    <p:sldId id="285" r:id="rId21"/>
    <p:sldId id="286" r:id="rId22"/>
    <p:sldId id="287" r:id="rId23"/>
    <p:sldId id="288" r:id="rId24"/>
    <p:sldId id="289" r:id="rId2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rednji slog 3 – poudarek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485D8-75BB-4B1E-9E7C-0B2A84F82CAF}" type="datetimeFigureOut">
              <a:rPr lang="sl-SI" smtClean="0"/>
              <a:pPr/>
              <a:t>21.3.2020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7CEAD-5C0C-42D2-B369-F6D581470ADE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5024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21.3.2020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19775-AB15-40B9-86EC-F3A71B7C3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465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DELO OD DOMA</a:t>
            </a:r>
          </a:p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SLOVENŠČINA 7</a:t>
            </a:r>
          </a:p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(2. teden: 23. – 27. 3. 9)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Draga sedmošolka, sedmošolec!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Tudi v tem tednu poteka šolsko delo drugače. Pred tabo so drsnice, ki ti bodo pomagale, da usvojiš novo znanje. Snov boš utrjeval/-a s pomočjo delovnega zvezka.</a:t>
            </a:r>
          </a:p>
          <a:p>
            <a:pPr marL="0" indent="0">
              <a:buNone/>
            </a:pPr>
            <a:r>
              <a:rPr lang="sl-SI" dirty="0"/>
              <a:t>Učenci 7.a boste prepisali drsnice označene z         , učenci 7. b pa boste začeli od začetka.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Reši tudi naloge v SDZ, rešitve bomo pregledali v šoli.</a:t>
            </a:r>
          </a:p>
          <a:p>
            <a:pPr marL="0" indent="0">
              <a:buNone/>
            </a:pPr>
            <a:r>
              <a:rPr lang="sl-SI" dirty="0"/>
              <a:t>Če se ti ob delu zastavijo vprašanja ali ti je kaj nejasno, si to zabeleži v zvezek in pogovorili se bomo takoj, ko bo mogoče.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Ker so te ure nadomestilo za ure pouka v šoli, pričakujeva, da boš delo opravil/-a vzorno in vestno ter da boš upošteval/-a zapisana navodila. Če potrebuješ kakšno pomoč, lahko pišeš preko elektronske pošte</a:t>
            </a:r>
            <a:r>
              <a:rPr lang="sl-SI" u="sng" dirty="0"/>
              <a:t>.</a:t>
            </a:r>
          </a:p>
          <a:p>
            <a:pPr marL="0" indent="0">
              <a:buNone/>
            </a:pPr>
            <a:r>
              <a:rPr lang="sl-SI" dirty="0"/>
              <a:t> </a:t>
            </a:r>
          </a:p>
          <a:p>
            <a:pPr marL="0" indent="0">
              <a:buNone/>
            </a:pPr>
            <a:r>
              <a:rPr lang="sl-SI" dirty="0"/>
              <a:t>Želiva ti veliko ustvarjalnega duha, bodite zdravi!</a:t>
            </a:r>
          </a:p>
          <a:p>
            <a:pPr marL="0" indent="0" algn="r">
              <a:buNone/>
            </a:pPr>
            <a:r>
              <a:rPr lang="sl-SI" dirty="0"/>
              <a:t>Učiteljici Blanka Skočir in Maja Verhovšek</a:t>
            </a:r>
            <a:endParaRPr lang="en-US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9703B0DB-07C8-4CFD-A4D2-58D293C31434}"/>
              </a:ext>
            </a:extLst>
          </p:cNvPr>
          <p:cNvSpPr/>
          <p:nvPr/>
        </p:nvSpPr>
        <p:spPr>
          <a:xfrm>
            <a:off x="4788024" y="2276872"/>
            <a:ext cx="432048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58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grada vsebine 2">
            <a:extLst>
              <a:ext uri="{FF2B5EF4-FFF2-40B4-BE49-F238E27FC236}">
                <a16:creationId xmlns:a16="http://schemas.microsoft.com/office/drawing/2014/main" id="{57D6EBFF-09A8-4F3A-89CB-799FA8597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6898"/>
            <a:ext cx="8229600" cy="57213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400" dirty="0"/>
              <a:t>Naloga 2: V preglednico zapiši obliko osebnega zaimka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sl-SI" sz="24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A95C414-8434-4EC1-AB24-3AC8239EDAB9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sl-SI" sz="1800" dirty="0"/>
                        <a:t>zaimek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Oblika zaimka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sl-SI" sz="1800" i="1" dirty="0"/>
                        <a:t>mene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sl-SI" sz="1800" i="1" dirty="0"/>
                        <a:t>me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sl-SI" sz="1800" i="1" dirty="0"/>
                        <a:t>zame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sl-SI" sz="1800" i="1" dirty="0"/>
                        <a:t>njemu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sl-SI" sz="1800" i="1" dirty="0"/>
                        <a:t>mu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sl-SI" sz="1800" i="1" dirty="0"/>
                        <a:t>nanj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1B668DC4-6F3C-4187-9530-ED3B849085A6}"/>
              </a:ext>
            </a:extLst>
          </p:cNvPr>
          <p:cNvSpPr/>
          <p:nvPr/>
        </p:nvSpPr>
        <p:spPr>
          <a:xfrm>
            <a:off x="4667529" y="1844824"/>
            <a:ext cx="22322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NAGLASNA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8D52BD-CB87-4BA0-886A-3C9F8AC5CF08}"/>
              </a:ext>
            </a:extLst>
          </p:cNvPr>
          <p:cNvSpPr/>
          <p:nvPr/>
        </p:nvSpPr>
        <p:spPr>
          <a:xfrm>
            <a:off x="4667529" y="2204156"/>
            <a:ext cx="22322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NASLONSKA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8F4E3B-D360-4A5E-AEF8-4B3BABBD4C8B}"/>
              </a:ext>
            </a:extLst>
          </p:cNvPr>
          <p:cNvSpPr/>
          <p:nvPr/>
        </p:nvSpPr>
        <p:spPr>
          <a:xfrm>
            <a:off x="4667529" y="2595012"/>
            <a:ext cx="22322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NAVEZNA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8BA678-CE5F-45DD-AAB6-316306E5A207}"/>
              </a:ext>
            </a:extLst>
          </p:cNvPr>
          <p:cNvSpPr/>
          <p:nvPr/>
        </p:nvSpPr>
        <p:spPr>
          <a:xfrm>
            <a:off x="4621257" y="2999541"/>
            <a:ext cx="22322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NAGLASNA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005674-EBCF-4D14-9C71-5E44B1AD220A}"/>
              </a:ext>
            </a:extLst>
          </p:cNvPr>
          <p:cNvSpPr/>
          <p:nvPr/>
        </p:nvSpPr>
        <p:spPr>
          <a:xfrm>
            <a:off x="4621257" y="3358873"/>
            <a:ext cx="22322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NASLONSKA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AFC444-63BB-4CC9-9A49-C1884321D4F2}"/>
              </a:ext>
            </a:extLst>
          </p:cNvPr>
          <p:cNvSpPr/>
          <p:nvPr/>
        </p:nvSpPr>
        <p:spPr>
          <a:xfrm>
            <a:off x="4667529" y="3740183"/>
            <a:ext cx="22322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NAVEZNA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5937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2. POVRATNI OSEBNI ZAIMEK</a:t>
            </a:r>
          </a:p>
          <a:p>
            <a:pPr marL="0" indent="0">
              <a:buNone/>
            </a:pPr>
            <a:r>
              <a:rPr lang="sl-SI" dirty="0"/>
              <a:t>Je neke vrste posebnost, saj pozna samo ednino.</a:t>
            </a:r>
          </a:p>
          <a:p>
            <a:r>
              <a:rPr lang="sl-SI" dirty="0"/>
              <a:t>Oblike so: </a:t>
            </a:r>
            <a:r>
              <a:rPr lang="sl-SI" b="1" dirty="0"/>
              <a:t>sebe, sebi, sebe, pri sebi, s seboj / sabo</a:t>
            </a:r>
            <a:endParaRPr lang="sl-SI" dirty="0"/>
          </a:p>
          <a:p>
            <a:r>
              <a:rPr lang="sl-SI" dirty="0"/>
              <a:t>Naslonske oblike: se, si, se</a:t>
            </a:r>
          </a:p>
          <a:p>
            <a:r>
              <a:rPr lang="sl-SI" dirty="0"/>
              <a:t>Navezne oblike: zase, podse ...</a:t>
            </a:r>
          </a:p>
          <a:p>
            <a:r>
              <a:rPr lang="sl-SI" b="1" dirty="0"/>
              <a:t>Ta zaimek rabimo takrat, kadar sta osebek in predmet ista oseba ali stvar.</a:t>
            </a:r>
            <a:endParaRPr lang="sl-SI" dirty="0"/>
          </a:p>
          <a:p>
            <a:endParaRPr lang="sl-SI" dirty="0"/>
          </a:p>
          <a:p>
            <a:r>
              <a:rPr lang="sl-SI" dirty="0"/>
              <a:t>Primer: Andraž je Andražu kupil knjigo.  – Andraž </a:t>
            </a:r>
            <a:r>
              <a:rPr lang="sl-SI" u="sng" dirty="0"/>
              <a:t>si </a:t>
            </a:r>
            <a:r>
              <a:rPr lang="sl-SI" dirty="0"/>
              <a:t>je kupil knjigo.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43358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3159-F941-4EEE-8C77-DD259DBF2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49698-3BED-4C70-A09C-DD99B4F2D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00C5754-A5BF-4FE8-86F0-92CC604EA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769954"/>
              </p:ext>
            </p:extLst>
          </p:nvPr>
        </p:nvGraphicFramePr>
        <p:xfrm>
          <a:off x="647700" y="1639095"/>
          <a:ext cx="7848600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sl-SI" sz="1800" dirty="0"/>
                        <a:t>sklon</a:t>
                      </a: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Oblika zaimka</a:t>
                      </a:r>
                    </a:p>
                  </a:txBody>
                  <a:tcPr marL="91437" marR="91437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sl-SI" sz="1800" dirty="0"/>
                        <a:t>RODILNIK</a:t>
                      </a: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Ne maram </a:t>
                      </a:r>
                      <a:r>
                        <a:rPr lang="sl-SI" sz="1800" dirty="0">
                          <a:solidFill>
                            <a:srgbClr val="FF0000"/>
                          </a:solidFill>
                        </a:rPr>
                        <a:t>se</a:t>
                      </a:r>
                      <a:r>
                        <a:rPr lang="sl-SI" sz="1800" baseline="0" dirty="0">
                          <a:solidFill>
                            <a:srgbClr val="FF0000"/>
                          </a:solidFill>
                        </a:rPr>
                        <a:t> (sebe).</a:t>
                      </a:r>
                      <a:endParaRPr lang="sl-SI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7" marR="91437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sl-SI" sz="1800" dirty="0"/>
                        <a:t>DAJALNIK</a:t>
                      </a: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Pokloni </a:t>
                      </a:r>
                      <a:r>
                        <a:rPr lang="sl-SI" sz="1800" dirty="0">
                          <a:solidFill>
                            <a:srgbClr val="FF0000"/>
                          </a:solidFill>
                        </a:rPr>
                        <a:t>si (sebi).</a:t>
                      </a:r>
                    </a:p>
                  </a:txBody>
                  <a:tcPr marL="91437" marR="91437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sl-SI" sz="1800" dirty="0"/>
                        <a:t>TOŽILNIK</a:t>
                      </a: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Opazujem </a:t>
                      </a:r>
                      <a:r>
                        <a:rPr lang="sl-SI" sz="1800" dirty="0">
                          <a:solidFill>
                            <a:srgbClr val="FF0000"/>
                          </a:solidFill>
                        </a:rPr>
                        <a:t>se (sebe).</a:t>
                      </a:r>
                    </a:p>
                  </a:txBody>
                  <a:tcPr marL="91437" marR="91437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sl-SI" sz="1800" dirty="0"/>
                        <a:t>MESTNIK</a:t>
                      </a: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O sebi razmišljam.</a:t>
                      </a:r>
                    </a:p>
                  </a:txBody>
                  <a:tcPr marL="91437" marR="91437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sl-SI" sz="1800" dirty="0"/>
                        <a:t>ORODNIK</a:t>
                      </a:r>
                    </a:p>
                  </a:txBody>
                  <a:tcPr marL="91437" marR="91437" marT="45700" marB="45700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S </a:t>
                      </a:r>
                      <a:r>
                        <a:rPr lang="sl-SI" sz="1800" dirty="0">
                          <a:solidFill>
                            <a:srgbClr val="FF0000"/>
                          </a:solidFill>
                        </a:rPr>
                        <a:t>sabo (seboj</a:t>
                      </a:r>
                      <a:r>
                        <a:rPr lang="sl-SI" sz="1800" dirty="0"/>
                        <a:t>) sem zadovoljen.</a:t>
                      </a:r>
                    </a:p>
                  </a:txBody>
                  <a:tcPr marL="91437" marR="91437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58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260648"/>
            <a:ext cx="8784976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3. VPRAŠALNI ZAIMEK</a:t>
            </a:r>
          </a:p>
          <a:p>
            <a:pPr marL="0" indent="0">
              <a:buNone/>
            </a:pPr>
            <a:r>
              <a:rPr lang="sl-SI" sz="2800" dirty="0"/>
              <a:t>Vprašalni zaimek je beseda, s katero sprašujemo po:</a:t>
            </a:r>
          </a:p>
          <a:p>
            <a:r>
              <a:rPr lang="sl-SI" sz="2800" dirty="0"/>
              <a:t>osebi (KDO?)  </a:t>
            </a:r>
          </a:p>
          <a:p>
            <a:r>
              <a:rPr lang="sl-SI" sz="2800" dirty="0"/>
              <a:t>predmetu, pojmu, živalih (KAJ?)</a:t>
            </a:r>
          </a:p>
          <a:p>
            <a:r>
              <a:rPr lang="sl-SI" sz="2800" dirty="0"/>
              <a:t>lastnostih (KAKŠEN?)</a:t>
            </a:r>
          </a:p>
          <a:p>
            <a:r>
              <a:rPr lang="sl-SI" sz="2800" dirty="0"/>
              <a:t>vrsti (KATERI?)</a:t>
            </a:r>
          </a:p>
          <a:p>
            <a:r>
              <a:rPr lang="sl-SI" sz="2800" dirty="0"/>
              <a:t>svojini (ČIGAV?) </a:t>
            </a:r>
          </a:p>
          <a:p>
            <a:r>
              <a:rPr lang="sl-SI" sz="2800" dirty="0"/>
              <a:t>kraju in prostoru (KJE, KAM?)</a:t>
            </a:r>
          </a:p>
          <a:p>
            <a:r>
              <a:rPr lang="sl-SI" sz="2800" dirty="0"/>
              <a:t>času (KDAJ?) </a:t>
            </a:r>
          </a:p>
          <a:p>
            <a:r>
              <a:rPr lang="sl-SI" sz="2800" dirty="0"/>
              <a:t>načinu (KAKO?)</a:t>
            </a:r>
          </a:p>
          <a:p>
            <a:r>
              <a:rPr lang="sl-SI" sz="2800" dirty="0"/>
              <a:t>vzroku (ZAKAJ?)</a:t>
            </a:r>
          </a:p>
          <a:p>
            <a:r>
              <a:rPr lang="sl-SI" sz="2800" dirty="0"/>
              <a:t>Količini (KOLIKO?)</a:t>
            </a:r>
          </a:p>
          <a:p>
            <a:endParaRPr lang="sl-SI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800" dirty="0">
                <a:solidFill>
                  <a:srgbClr val="FF0000"/>
                </a:solidFill>
              </a:rPr>
              <a:t>Kdo </a:t>
            </a:r>
            <a:r>
              <a:rPr lang="sl-SI" sz="2800" dirty="0"/>
              <a:t>bo pripravil referat?</a:t>
            </a:r>
          </a:p>
          <a:p>
            <a:pPr marL="0" indent="0">
              <a:buNone/>
            </a:pPr>
            <a:r>
              <a:rPr lang="sl-SI" sz="2800" dirty="0">
                <a:solidFill>
                  <a:srgbClr val="FF0000"/>
                </a:solidFill>
              </a:rPr>
              <a:t>Kaj</a:t>
            </a:r>
            <a:r>
              <a:rPr lang="sl-SI" sz="2800" dirty="0"/>
              <a:t> se dogaja?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62EC80-023C-48EA-B97D-226813B0F63A}"/>
              </a:ext>
            </a:extLst>
          </p:cNvPr>
          <p:cNvSpPr/>
          <p:nvPr/>
        </p:nvSpPr>
        <p:spPr>
          <a:xfrm>
            <a:off x="5724128" y="188640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7.b, 2. ura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657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42B12-FCA6-45AF-96E5-6CCFC3D44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buNone/>
            </a:pPr>
            <a:r>
              <a:rPr lang="sl-SI" altLang="sl-SI" dirty="0">
                <a:solidFill>
                  <a:srgbClr val="FF0000"/>
                </a:solidFill>
              </a:rPr>
              <a:t>Vse vprašalne zaimke sklanjamo.  </a:t>
            </a:r>
          </a:p>
          <a:p>
            <a:pPr>
              <a:spcBef>
                <a:spcPct val="0"/>
              </a:spcBef>
              <a:buNone/>
            </a:pPr>
            <a:r>
              <a:rPr lang="sl-SI" altLang="sl-SI" dirty="0"/>
              <a:t>Pr.: </a:t>
            </a:r>
          </a:p>
          <a:p>
            <a:pPr>
              <a:spcBef>
                <a:spcPct val="0"/>
              </a:spcBef>
              <a:buNone/>
            </a:pPr>
            <a:r>
              <a:rPr lang="sl-SI" altLang="sl-SI" dirty="0"/>
              <a:t>1. Čigav                                         1. Kateri</a:t>
            </a:r>
          </a:p>
          <a:p>
            <a:pPr>
              <a:spcBef>
                <a:spcPct val="0"/>
              </a:spcBef>
              <a:buNone/>
            </a:pPr>
            <a:r>
              <a:rPr lang="sl-SI" altLang="sl-SI" dirty="0"/>
              <a:t>2. Čigavega                                   2. Katerega</a:t>
            </a:r>
          </a:p>
          <a:p>
            <a:pPr>
              <a:spcBef>
                <a:spcPct val="0"/>
              </a:spcBef>
              <a:buNone/>
            </a:pPr>
            <a:r>
              <a:rPr lang="sl-SI" altLang="sl-SI" dirty="0"/>
              <a:t>3. Čigavemu                                 3. Kateremu</a:t>
            </a:r>
          </a:p>
          <a:p>
            <a:pPr>
              <a:spcBef>
                <a:spcPct val="0"/>
              </a:spcBef>
              <a:buNone/>
            </a:pPr>
            <a:r>
              <a:rPr lang="sl-SI" altLang="sl-SI" dirty="0"/>
              <a:t>4. Čigavega                                   4. Katerega</a:t>
            </a:r>
          </a:p>
          <a:p>
            <a:pPr>
              <a:spcBef>
                <a:spcPct val="0"/>
              </a:spcBef>
              <a:buNone/>
            </a:pPr>
            <a:r>
              <a:rPr lang="sl-SI" altLang="sl-SI" dirty="0"/>
              <a:t>5. O čigavem                                5. O katerem</a:t>
            </a:r>
          </a:p>
          <a:p>
            <a:pPr>
              <a:spcBef>
                <a:spcPct val="0"/>
              </a:spcBef>
              <a:buNone/>
            </a:pPr>
            <a:r>
              <a:rPr lang="sl-SI" altLang="sl-SI" dirty="0"/>
              <a:t>6. S čigavim                                  6. S katerim</a:t>
            </a:r>
          </a:p>
          <a:p>
            <a:pPr>
              <a:spcBef>
                <a:spcPct val="0"/>
              </a:spcBef>
              <a:buNone/>
            </a:pPr>
            <a:endParaRPr lang="sl-SI" dirty="0"/>
          </a:p>
          <a:p>
            <a:pPr>
              <a:spcBef>
                <a:spcPct val="0"/>
              </a:spcBef>
              <a:buNone/>
            </a:pPr>
            <a:r>
              <a:rPr lang="sl-SI" altLang="sl-SI" dirty="0">
                <a:solidFill>
                  <a:srgbClr val="FF0000"/>
                </a:solidFill>
              </a:rPr>
              <a:t>Pogoste napake pri rabi vprašalnih zaimkov</a:t>
            </a:r>
          </a:p>
          <a:p>
            <a:pPr>
              <a:buFontTx/>
              <a:buChar char="-"/>
            </a:pPr>
            <a:r>
              <a:rPr lang="sl-SI" altLang="sl-SI" dirty="0"/>
              <a:t>Pri kom</a:t>
            </a:r>
            <a:r>
              <a:rPr lang="sl-SI" altLang="sl-SI" strike="sngStrike" dirty="0">
                <a:solidFill>
                  <a:srgbClr val="FF0000"/>
                </a:solidFill>
              </a:rPr>
              <a:t>u</a:t>
            </a:r>
            <a:r>
              <a:rPr lang="sl-SI" altLang="sl-SI" dirty="0"/>
              <a:t> se da dobiti izdelek na sliki?  </a:t>
            </a:r>
          </a:p>
          <a:p>
            <a:pPr>
              <a:buFontTx/>
              <a:buChar char="-"/>
            </a:pPr>
            <a:r>
              <a:rPr lang="sl-SI" altLang="sl-SI" dirty="0"/>
              <a:t>Pri kom se da dobiti izdelek na sliki? </a:t>
            </a:r>
          </a:p>
          <a:p>
            <a:pPr>
              <a:buFontTx/>
              <a:buChar char="-"/>
            </a:pPr>
            <a:endParaRPr lang="sl-SI" altLang="sl-SI" dirty="0"/>
          </a:p>
          <a:p>
            <a:pPr>
              <a:buFontTx/>
              <a:buChar char="-"/>
            </a:pPr>
            <a:r>
              <a:rPr lang="sl-SI" altLang="sl-SI" dirty="0"/>
              <a:t>S č</a:t>
            </a:r>
            <a:r>
              <a:rPr lang="sl-SI" altLang="sl-SI" strike="sngStrike" dirty="0">
                <a:solidFill>
                  <a:srgbClr val="FF0000"/>
                </a:solidFill>
              </a:rPr>
              <a:t>e</a:t>
            </a:r>
            <a:r>
              <a:rPr lang="sl-SI" altLang="sl-SI" dirty="0"/>
              <a:t>m vam lahko postrežem? </a:t>
            </a:r>
          </a:p>
          <a:p>
            <a:pPr>
              <a:buFontTx/>
              <a:buChar char="-"/>
            </a:pPr>
            <a:r>
              <a:rPr lang="sl-SI" altLang="sl-SI" dirty="0"/>
              <a:t>S čim vam lahko postrežem</a:t>
            </a:r>
          </a:p>
          <a:p>
            <a:pPr>
              <a:spcBef>
                <a:spcPct val="0"/>
              </a:spcBef>
              <a:buNone/>
            </a:pPr>
            <a:endParaRPr lang="sl-SI" dirty="0"/>
          </a:p>
          <a:p>
            <a:pPr>
              <a:spcBef>
                <a:spcPct val="0"/>
              </a:spcBef>
              <a:buNone/>
            </a:pPr>
            <a:endParaRPr lang="sl-SI" dirty="0"/>
          </a:p>
          <a:p>
            <a:pPr>
              <a:spcBef>
                <a:spcPct val="0"/>
              </a:spcBef>
              <a:buNone/>
            </a:pP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527598-D223-4C4B-90FC-D9541EFA985B}"/>
              </a:ext>
            </a:extLst>
          </p:cNvPr>
          <p:cNvSpPr/>
          <p:nvPr/>
        </p:nvSpPr>
        <p:spPr>
          <a:xfrm>
            <a:off x="7164288" y="417754"/>
            <a:ext cx="180020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Vsakemu vprašalnemu zaimku oblikuj in zapiši vprašanje.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D87818F-0308-44C2-AED7-B1852545FDB6}"/>
              </a:ext>
            </a:extLst>
          </p:cNvPr>
          <p:cNvCxnSpPr/>
          <p:nvPr/>
        </p:nvCxnSpPr>
        <p:spPr>
          <a:xfrm flipH="1">
            <a:off x="6444208" y="836712"/>
            <a:ext cx="720080" cy="229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8B11529-F54C-4A46-BE28-D069B289F165}"/>
              </a:ext>
            </a:extLst>
          </p:cNvPr>
          <p:cNvSpPr/>
          <p:nvPr/>
        </p:nvSpPr>
        <p:spPr>
          <a:xfrm>
            <a:off x="6588224" y="5805264"/>
            <a:ext cx="2376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Reši SDZ 1; str. 117-122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40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13A9B-E928-4A38-8E9A-23DA5898A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19" y="1052736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/>
              <a:t>Najprej ponovi vprašalni zaimek in reši SDZ1, str. 123,124, nato nadaljuj z drsnicami (naslednja stran).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Najprej ponovno preberi in ponovi že obravnavane zaimke.</a:t>
            </a:r>
          </a:p>
          <a:p>
            <a:pPr marL="0" indent="0">
              <a:buNone/>
            </a:pPr>
            <a:r>
              <a:rPr lang="sl-SI" dirty="0"/>
              <a:t>Iz naslednjih drsnic o OZIRALNIH ZAIMKIH prepiši še manjkajoče.</a:t>
            </a:r>
          </a:p>
          <a:p>
            <a:pPr marL="0" indent="0">
              <a:buNone/>
            </a:pPr>
            <a:r>
              <a:rPr lang="sl-SI" dirty="0"/>
              <a:t>Reši SDZ 1: 125-131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E9724E-5814-4E21-963B-5A9898058DB0}"/>
              </a:ext>
            </a:extLst>
          </p:cNvPr>
          <p:cNvSpPr/>
          <p:nvPr/>
        </p:nvSpPr>
        <p:spPr>
          <a:xfrm>
            <a:off x="755576" y="33265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7.b, 3. ura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22D666-FCBA-4477-9950-85A15FFA085C}"/>
              </a:ext>
            </a:extLst>
          </p:cNvPr>
          <p:cNvSpPr/>
          <p:nvPr/>
        </p:nvSpPr>
        <p:spPr>
          <a:xfrm>
            <a:off x="462340" y="3140968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7.a, 1. 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3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009531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4. OZIRALNI ZAIMEK</a:t>
            </a:r>
          </a:p>
          <a:p>
            <a:r>
              <a:rPr lang="sl-SI" dirty="0">
                <a:solidFill>
                  <a:srgbClr val="00B050"/>
                </a:solidFill>
              </a:rPr>
              <a:t>kdor, kadar, kjer, kakršen, kateri, ki</a:t>
            </a:r>
          </a:p>
          <a:p>
            <a:pPr marL="0" indent="0">
              <a:buNone/>
            </a:pPr>
            <a:r>
              <a:rPr lang="sl-SI" dirty="0"/>
              <a:t>Uporabljamo jih, ko kaj opisujemo ali razlagamo ali kadar opisno odgovarjamo na vprašanja (Kdo je dobil odlično? </a:t>
            </a:r>
            <a:r>
              <a:rPr lang="sl-SI" dirty="0">
                <a:solidFill>
                  <a:srgbClr val="FF0000"/>
                </a:solidFill>
              </a:rPr>
              <a:t>Kdor</a:t>
            </a:r>
            <a:r>
              <a:rPr lang="sl-SI" dirty="0"/>
              <a:t> se je pripravil referat.)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ZAIMEK KI ali KATERI?</a:t>
            </a:r>
          </a:p>
          <a:p>
            <a:pPr marL="0" indent="0">
              <a:buNone/>
            </a:pPr>
            <a:r>
              <a:rPr lang="sl-SI" dirty="0"/>
              <a:t>-kateri uporabljamo za predlogi: </a:t>
            </a:r>
          </a:p>
          <a:p>
            <a:pPr marL="0" indent="0">
              <a:buNone/>
            </a:pPr>
            <a:r>
              <a:rPr lang="sl-SI" dirty="0"/>
              <a:t>Sprehodimo se do izvirov, </a:t>
            </a:r>
            <a:r>
              <a:rPr lang="sl-SI" u="sng" dirty="0"/>
              <a:t>mimo</a:t>
            </a:r>
            <a:r>
              <a:rPr lang="sl-SI" dirty="0"/>
              <a:t> </a:t>
            </a:r>
            <a:r>
              <a:rPr lang="sl-SI" dirty="0">
                <a:solidFill>
                  <a:srgbClr val="00B050"/>
                </a:solidFill>
              </a:rPr>
              <a:t>katerih</a:t>
            </a:r>
            <a:r>
              <a:rPr lang="sl-SI" dirty="0"/>
              <a:t> vodi pot.</a:t>
            </a:r>
          </a:p>
          <a:p>
            <a:pPr marL="0" indent="0">
              <a:buNone/>
            </a:pPr>
            <a:r>
              <a:rPr lang="sl-SI" dirty="0"/>
              <a:t>Nad nami se dviguje gora, </a:t>
            </a:r>
            <a:r>
              <a:rPr lang="sl-SI" u="sng" dirty="0"/>
              <a:t>ob</a:t>
            </a:r>
            <a:r>
              <a:rPr lang="sl-SI" dirty="0"/>
              <a:t> </a:t>
            </a:r>
            <a:r>
              <a:rPr lang="sl-SI" dirty="0">
                <a:solidFill>
                  <a:srgbClr val="00B050"/>
                </a:solidFill>
              </a:rPr>
              <a:t>kateri</a:t>
            </a:r>
            <a:r>
              <a:rPr lang="sl-SI" dirty="0"/>
              <a:t> teče reka.</a:t>
            </a: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D920B847-CBF5-451A-8631-8FD7F874886D}"/>
              </a:ext>
            </a:extLst>
          </p:cNvPr>
          <p:cNvSpPr/>
          <p:nvPr/>
        </p:nvSpPr>
        <p:spPr>
          <a:xfrm>
            <a:off x="7812360" y="116632"/>
            <a:ext cx="648072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7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5975F-14EC-4631-85F1-5BC85108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84898-4EA3-4376-8565-5432FD889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FontTx/>
              <a:buChar char="-"/>
              <a:defRPr/>
            </a:pPr>
            <a:r>
              <a:rPr lang="sl-SI" sz="2800" dirty="0">
                <a:solidFill>
                  <a:srgbClr val="00B050"/>
                </a:solidFill>
              </a:rPr>
              <a:t>Pri rabi oziralnega zaimka se pojavlja veliko napak: 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sl-SI" sz="2500" dirty="0">
                <a:solidFill>
                  <a:prstClr val="black"/>
                </a:solidFill>
              </a:rPr>
              <a:t>Išče nekoga, </a:t>
            </a:r>
            <a:r>
              <a:rPr lang="sl-SI" sz="2500" strike="sngStrike" dirty="0">
                <a:solidFill>
                  <a:srgbClr val="FF0000"/>
                </a:solidFill>
              </a:rPr>
              <a:t>s komur </a:t>
            </a:r>
            <a:r>
              <a:rPr lang="sl-SI" sz="2500" dirty="0">
                <a:solidFill>
                  <a:prstClr val="black"/>
                </a:solidFill>
              </a:rPr>
              <a:t>se bo ujel.     </a:t>
            </a:r>
            <a:r>
              <a:rPr lang="sl-SI" sz="2500" dirty="0">
                <a:solidFill>
                  <a:srgbClr val="FF0000"/>
                </a:solidFill>
              </a:rPr>
              <a:t>s komer 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sl-SI" sz="2500" dirty="0">
                <a:solidFill>
                  <a:prstClr val="black"/>
                </a:solidFill>
              </a:rPr>
              <a:t>Zanima me vse, </a:t>
            </a:r>
            <a:r>
              <a:rPr lang="sl-SI" sz="2500" strike="sngStrike" dirty="0">
                <a:solidFill>
                  <a:srgbClr val="FF0000"/>
                </a:solidFill>
              </a:rPr>
              <a:t>s čemer </a:t>
            </a:r>
            <a:r>
              <a:rPr lang="sl-SI" sz="2500" dirty="0">
                <a:solidFill>
                  <a:prstClr val="black"/>
                </a:solidFill>
              </a:rPr>
              <a:t>si polepšam dan.  </a:t>
            </a:r>
            <a:r>
              <a:rPr lang="sl-SI" sz="2500" dirty="0">
                <a:solidFill>
                  <a:srgbClr val="FF0000"/>
                </a:solidFill>
              </a:rPr>
              <a:t>s čimer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sl-SI" sz="2500" dirty="0">
                <a:solidFill>
                  <a:prstClr val="black"/>
                </a:solidFill>
              </a:rPr>
              <a:t>Policija se lahko oglasi </a:t>
            </a:r>
            <a:r>
              <a:rPr lang="sl-SI" sz="2500" strike="sngStrike" dirty="0">
                <a:solidFill>
                  <a:srgbClr val="FF0000"/>
                </a:solidFill>
              </a:rPr>
              <a:t>pri komur koli</a:t>
            </a:r>
            <a:r>
              <a:rPr lang="sl-SI" sz="2500" dirty="0">
                <a:solidFill>
                  <a:prstClr val="black"/>
                </a:solidFill>
              </a:rPr>
              <a:t>.   </a:t>
            </a:r>
            <a:r>
              <a:rPr lang="sl-SI" sz="2500" dirty="0">
                <a:solidFill>
                  <a:srgbClr val="FF0000"/>
                </a:solidFill>
              </a:rPr>
              <a:t>pri komer koli</a:t>
            </a:r>
          </a:p>
          <a:p>
            <a:pPr>
              <a:spcBef>
                <a:spcPct val="0"/>
              </a:spcBef>
              <a:buNone/>
            </a:pPr>
            <a:r>
              <a:rPr lang="sl-SI" altLang="sl-SI" sz="2500" dirty="0"/>
              <a:t>Tu je načrt, </a:t>
            </a:r>
            <a:r>
              <a:rPr lang="sl-SI" altLang="sl-SI" sz="2500" strike="sngStrike" dirty="0">
                <a:solidFill>
                  <a:srgbClr val="FF0000"/>
                </a:solidFill>
              </a:rPr>
              <a:t>o kateremu </a:t>
            </a:r>
            <a:r>
              <a:rPr lang="sl-SI" altLang="sl-SI" sz="2500" dirty="0"/>
              <a:t>bi bilo dobro razmisliti.   </a:t>
            </a:r>
            <a:r>
              <a:rPr lang="sl-SI" altLang="sl-SI" sz="2500" dirty="0">
                <a:solidFill>
                  <a:srgbClr val="FF0000"/>
                </a:solidFill>
              </a:rPr>
              <a:t>O katerem</a:t>
            </a:r>
          </a:p>
          <a:p>
            <a:pPr>
              <a:spcBef>
                <a:spcPct val="0"/>
              </a:spcBef>
              <a:buNone/>
            </a:pPr>
            <a:r>
              <a:rPr lang="sl-SI" altLang="sl-SI" sz="2500" dirty="0"/>
              <a:t>Izberi si poklic, </a:t>
            </a:r>
            <a:r>
              <a:rPr lang="sl-SI" altLang="sl-SI" sz="2500" strike="sngStrike" dirty="0">
                <a:solidFill>
                  <a:srgbClr val="FF0000"/>
                </a:solidFill>
              </a:rPr>
              <a:t>kateri</a:t>
            </a:r>
            <a:r>
              <a:rPr lang="sl-SI" altLang="sl-SI" sz="2500" dirty="0"/>
              <a:t> ti je všeč</a:t>
            </a:r>
            <a:r>
              <a:rPr lang="sl-SI" altLang="sl-SI" sz="2500" dirty="0">
                <a:solidFill>
                  <a:srgbClr val="FF0000"/>
                </a:solidFill>
              </a:rPr>
              <a:t>.     </a:t>
            </a:r>
            <a:r>
              <a:rPr lang="sl-SI" altLang="sl-SI" sz="2500" dirty="0"/>
              <a:t>Izberi si poklic, </a:t>
            </a:r>
            <a:r>
              <a:rPr lang="sl-SI" altLang="sl-SI" sz="2500" dirty="0">
                <a:solidFill>
                  <a:srgbClr val="FF0000"/>
                </a:solidFill>
              </a:rPr>
              <a:t>ki</a:t>
            </a:r>
            <a:r>
              <a:rPr lang="sl-SI" altLang="sl-SI" sz="2500" dirty="0"/>
              <a:t> ti je všeč.</a:t>
            </a:r>
          </a:p>
          <a:p>
            <a:pPr>
              <a:spcBef>
                <a:spcPct val="0"/>
              </a:spcBef>
              <a:buNone/>
            </a:pPr>
            <a:endParaRPr lang="sl-SI" altLang="sl-SI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A8EE9A-1983-40EA-8909-0E4F732B5637}"/>
              </a:ext>
            </a:extLst>
          </p:cNvPr>
          <p:cNvSpPr/>
          <p:nvPr/>
        </p:nvSpPr>
        <p:spPr>
          <a:xfrm>
            <a:off x="4788024" y="4581128"/>
            <a:ext cx="36724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Reši SDZ 1, str. 125-128</a:t>
            </a:r>
            <a:endParaRPr lang="en-US" dirty="0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228D7697-7087-4289-BCFB-D32B344EED7E}"/>
              </a:ext>
            </a:extLst>
          </p:cNvPr>
          <p:cNvSpPr/>
          <p:nvPr/>
        </p:nvSpPr>
        <p:spPr>
          <a:xfrm>
            <a:off x="8244408" y="476672"/>
            <a:ext cx="442392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72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46330-1EA4-425F-97DB-E152BCF2E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298" y="1052736"/>
            <a:ext cx="8229600" cy="4525963"/>
          </a:xfrm>
        </p:spPr>
        <p:txBody>
          <a:bodyPr/>
          <a:lstStyle/>
          <a:p>
            <a:r>
              <a:rPr lang="sl-SI" dirty="0"/>
              <a:t>Ponovi oziralni zaimek, reši naloge v SDZ 1, str. 129-131, nato nadaljuj z drsnicami (naslednja stran).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4C7086-1B2F-4FB8-86F1-DC9EA9EB9916}"/>
              </a:ext>
            </a:extLst>
          </p:cNvPr>
          <p:cNvSpPr/>
          <p:nvPr/>
        </p:nvSpPr>
        <p:spPr>
          <a:xfrm>
            <a:off x="1259632" y="274638"/>
            <a:ext cx="2304256" cy="562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7.b, 4.ura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193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5. KAZALNI ZAIMEK</a:t>
            </a:r>
          </a:p>
          <a:p>
            <a:r>
              <a:rPr lang="sl-SI" dirty="0">
                <a:solidFill>
                  <a:srgbClr val="00B050"/>
                </a:solidFill>
              </a:rPr>
              <a:t>ta, tisti/-a, tam, tukaj</a:t>
            </a:r>
          </a:p>
          <a:p>
            <a:r>
              <a:rPr lang="sl-SI" dirty="0"/>
              <a:t>Z njimi v besedilu kažemo na osebe, živali, rastline, predmete, pojme …, ki so že bili poimenovani.</a:t>
            </a:r>
          </a:p>
          <a:p>
            <a:endParaRPr lang="sl-SI" dirty="0"/>
          </a:p>
          <a:p>
            <a:r>
              <a:rPr lang="sl-SI" dirty="0">
                <a:solidFill>
                  <a:srgbClr val="00B050"/>
                </a:solidFill>
              </a:rPr>
              <a:t>Razlike med ta, tisti, oni?</a:t>
            </a:r>
          </a:p>
          <a:p>
            <a:pPr marL="0" indent="0">
              <a:buNone/>
            </a:pPr>
            <a:r>
              <a:rPr lang="sl-SI" dirty="0"/>
              <a:t>Razlikujejo se po oddaljenosti oz. bližini tistega, na katerega kažejo.</a:t>
            </a:r>
          </a:p>
          <a:p>
            <a:pPr marL="0" indent="0">
              <a:buNone/>
            </a:pPr>
            <a:r>
              <a:rPr lang="sl-SI" dirty="0"/>
              <a:t>-ta; kaže na bitje, predmet, pojem, ki nam je najbližje</a:t>
            </a:r>
          </a:p>
          <a:p>
            <a:pPr marL="0" indent="0">
              <a:buNone/>
            </a:pPr>
            <a:r>
              <a:rPr lang="sl-SI" dirty="0"/>
              <a:t>-tisti; kaže na bitje, predmet, pojem, ki nam je od nas bolj oddaljen</a:t>
            </a:r>
          </a:p>
          <a:p>
            <a:pPr marL="0" indent="0">
              <a:buNone/>
            </a:pPr>
            <a:r>
              <a:rPr lang="sl-SI" dirty="0"/>
              <a:t>-oni; kaže na bitje, predmet, pojem, ki je od nas najbolj oddaljen.</a:t>
            </a:r>
          </a:p>
          <a:p>
            <a:pPr marL="0" indent="0">
              <a:buNone/>
            </a:pPr>
            <a:endParaRPr lang="sl-SI" dirty="0"/>
          </a:p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sl-SI" dirty="0">
                <a:solidFill>
                  <a:prstClr val="black"/>
                </a:solidFill>
              </a:rPr>
              <a:t>Včasih se v mestniku uporablja napačna oblika kazalnega zaimka. 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sl-SI" dirty="0">
                <a:solidFill>
                  <a:prstClr val="black"/>
                </a:solidFill>
              </a:rPr>
              <a:t>    V temu odlomku najdeš odgovor.  V </a:t>
            </a:r>
            <a:r>
              <a:rPr lang="sl-SI" u="sng" dirty="0">
                <a:solidFill>
                  <a:prstClr val="black"/>
                </a:solidFill>
              </a:rPr>
              <a:t>tem</a:t>
            </a:r>
            <a:r>
              <a:rPr lang="sl-SI" dirty="0">
                <a:solidFill>
                  <a:prstClr val="black"/>
                </a:solidFill>
              </a:rPr>
              <a:t> …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ECC5C8-B014-4E73-9312-120E75CEC45E}"/>
              </a:ext>
            </a:extLst>
          </p:cNvPr>
          <p:cNvSpPr/>
          <p:nvPr/>
        </p:nvSpPr>
        <p:spPr>
          <a:xfrm>
            <a:off x="4067944" y="260648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7.a, 2. ura</a:t>
            </a:r>
            <a:endParaRPr lang="en-US" dirty="0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888CA42C-DA7F-42BF-83F3-DD5061D1876B}"/>
              </a:ext>
            </a:extLst>
          </p:cNvPr>
          <p:cNvSpPr/>
          <p:nvPr/>
        </p:nvSpPr>
        <p:spPr>
          <a:xfrm>
            <a:off x="7668344" y="116632"/>
            <a:ext cx="648072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AF56BB-6BCC-468F-A1DB-3FC78B0D4AE1}"/>
              </a:ext>
            </a:extLst>
          </p:cNvPr>
          <p:cNvSpPr/>
          <p:nvPr/>
        </p:nvSpPr>
        <p:spPr>
          <a:xfrm>
            <a:off x="5508104" y="6093296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Reši naloge v SDZ, 131-134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1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ZAIMKI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sl-SI" dirty="0"/>
              <a:t>Da nam v istem besedilu ni potrebno ponavljati samostalnikov, pridevnikov in prislovov, uporabljamo zaimke.</a:t>
            </a:r>
          </a:p>
          <a:p>
            <a:r>
              <a:rPr lang="sl-SI" dirty="0"/>
              <a:t>Ločimo več vrst zaimkov:</a:t>
            </a:r>
          </a:p>
          <a:p>
            <a:pPr lvl="1"/>
            <a:r>
              <a:rPr lang="sl-SI" dirty="0"/>
              <a:t>OSEBNE (mi, ti) IN POVRATNO OSEBNI (sebe)</a:t>
            </a:r>
          </a:p>
          <a:p>
            <a:pPr lvl="1"/>
            <a:r>
              <a:rPr lang="sl-SI" dirty="0"/>
              <a:t>SVOJILNE (moj, tvoj) IN POVRATNO SVOJILNE (svoj)</a:t>
            </a:r>
          </a:p>
          <a:p>
            <a:pPr lvl="1"/>
            <a:r>
              <a:rPr lang="sl-SI" dirty="0"/>
              <a:t>OZIRALNE (kjer, ki)</a:t>
            </a:r>
          </a:p>
          <a:p>
            <a:pPr lvl="1"/>
            <a:r>
              <a:rPr lang="sl-SI" dirty="0"/>
              <a:t>KAZALNE (tu)</a:t>
            </a:r>
          </a:p>
          <a:p>
            <a:pPr lvl="1"/>
            <a:r>
              <a:rPr lang="sl-SI" dirty="0"/>
              <a:t>VPRAŠALNE (kakšen)</a:t>
            </a:r>
          </a:p>
          <a:p>
            <a:pPr lvl="1"/>
            <a:endParaRPr lang="sl-SI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3107EA-3450-4826-9572-7817EBE90F63}"/>
              </a:ext>
            </a:extLst>
          </p:cNvPr>
          <p:cNvSpPr/>
          <p:nvPr/>
        </p:nvSpPr>
        <p:spPr>
          <a:xfrm>
            <a:off x="6588224" y="274638"/>
            <a:ext cx="1512168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7.b, 1. ura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778DC7-E260-4E38-96BA-64D2B3C3257E}"/>
              </a:ext>
            </a:extLst>
          </p:cNvPr>
          <p:cNvSpPr/>
          <p:nvPr/>
        </p:nvSpPr>
        <p:spPr>
          <a:xfrm>
            <a:off x="251520" y="188640"/>
            <a:ext cx="20882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Prepiši: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09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E4540-23C2-46F4-8F04-7647F1CD5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7413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l-SI" sz="4000" dirty="0">
                <a:solidFill>
                  <a:srgbClr val="FF0000"/>
                </a:solidFill>
              </a:rPr>
              <a:t>Prepiši naloge utrjevanja zaimkov in jih reši.</a:t>
            </a:r>
          </a:p>
          <a:p>
            <a:pPr marL="0" indent="0">
              <a:buNone/>
            </a:pPr>
            <a:r>
              <a:rPr lang="sl-SI" sz="4000" b="1" dirty="0"/>
              <a:t>1. Vprašaj se po podčrtanih besedah/besednih zvezah, tako da boš uporabil/-a vprašalne zaimke. Napiši vprašalno poved.</a:t>
            </a:r>
            <a:endParaRPr lang="en-US" sz="4000" dirty="0"/>
          </a:p>
          <a:p>
            <a:pPr marL="0" indent="0">
              <a:buNone/>
            </a:pPr>
            <a:r>
              <a:rPr lang="sl-SI" sz="4000" b="1" dirty="0"/>
              <a:t> </a:t>
            </a: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 </a:t>
            </a:r>
            <a:r>
              <a:rPr lang="sl-SI" sz="4000" u="sng" dirty="0"/>
              <a:t>Njegov delovni dan</a:t>
            </a:r>
            <a:r>
              <a:rPr lang="sl-SI" sz="4000" dirty="0"/>
              <a:t> se začne ob 7. uri. </a:t>
            </a:r>
            <a:endParaRPr lang="en-US" sz="4000" dirty="0"/>
          </a:p>
          <a:p>
            <a:pPr marL="0" indent="0">
              <a:buNone/>
            </a:pP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 </a:t>
            </a:r>
            <a:r>
              <a:rPr lang="sl-SI" sz="4000" u="sng" dirty="0"/>
              <a:t>Po treningu</a:t>
            </a:r>
            <a:r>
              <a:rPr lang="sl-SI" sz="4000" dirty="0"/>
              <a:t> se s trenerjem pogovorita o napakah, ki jih je storil.</a:t>
            </a:r>
            <a:endParaRPr lang="en-US" sz="4000" dirty="0"/>
          </a:p>
          <a:p>
            <a:pPr marL="0" indent="0">
              <a:buNone/>
            </a:pP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 S stranko se moj oče odpravi </a:t>
            </a:r>
            <a:r>
              <a:rPr lang="sl-SI" sz="4000" u="sng" dirty="0"/>
              <a:t>na testno vožnjo</a:t>
            </a:r>
            <a:r>
              <a:rPr lang="sl-SI" sz="4000" dirty="0"/>
              <a:t>.</a:t>
            </a:r>
            <a:r>
              <a:rPr lang="sl-SI" sz="4000" b="1" dirty="0"/>
              <a:t> </a:t>
            </a:r>
            <a:endParaRPr lang="en-US" sz="4000" dirty="0"/>
          </a:p>
          <a:p>
            <a:pPr marL="0" indent="0">
              <a:buNone/>
            </a:pP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 Oče je pogosto v službi </a:t>
            </a:r>
            <a:r>
              <a:rPr lang="sl-SI" sz="4000" u="sng" dirty="0"/>
              <a:t>do 19. ure</a:t>
            </a:r>
            <a:r>
              <a:rPr lang="sl-SI" sz="4000" dirty="0"/>
              <a:t>. </a:t>
            </a: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 Včasih mi tudi pomaga pri </a:t>
            </a:r>
            <a:r>
              <a:rPr lang="sl-SI" sz="4000" u="sng" dirty="0"/>
              <a:t>matematični</a:t>
            </a:r>
            <a:r>
              <a:rPr lang="sl-SI" sz="4000" dirty="0"/>
              <a:t> nalogi. </a:t>
            </a:r>
            <a:endParaRPr lang="en-US" sz="4000" dirty="0"/>
          </a:p>
          <a:p>
            <a:pPr marL="0" indent="0">
              <a:buNone/>
            </a:pP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 </a:t>
            </a:r>
            <a:r>
              <a:rPr lang="sl-SI" sz="4000" u="sng" dirty="0"/>
              <a:t>Z veseljem</a:t>
            </a:r>
            <a:r>
              <a:rPr lang="sl-SI" sz="4000" dirty="0"/>
              <a:t> hodi dvakrat na teden s prijatelji igrat odbojko.</a:t>
            </a:r>
            <a:endParaRPr lang="en-US" sz="4000" dirty="0"/>
          </a:p>
          <a:p>
            <a:pPr marL="0" indent="0">
              <a:buNone/>
            </a:pPr>
            <a:endParaRPr lang="sl-SI" sz="4000" dirty="0"/>
          </a:p>
          <a:p>
            <a:pPr marL="0" indent="0">
              <a:buNone/>
            </a:pPr>
            <a:r>
              <a:rPr lang="sl-SI" sz="4000" b="1" dirty="0"/>
              <a:t>2. V povedih poišči oziralne zaimke in jih obkroži.</a:t>
            </a:r>
            <a:endParaRPr lang="en-US" sz="4000" dirty="0"/>
          </a:p>
          <a:p>
            <a:pPr marL="0" indent="0">
              <a:buNone/>
            </a:pPr>
            <a:r>
              <a:rPr lang="sl-SI" sz="4000" b="1" dirty="0"/>
              <a:t> </a:t>
            </a: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b="1" dirty="0"/>
              <a:t> </a:t>
            </a:r>
            <a:r>
              <a:rPr lang="sl-SI" sz="4000" dirty="0"/>
              <a:t>V Ljubljani je kar nekaj varnih točk, kamor se lahko zatečejo otroci v stiski. </a:t>
            </a:r>
            <a:endParaRPr lang="en-US" sz="4000" dirty="0"/>
          </a:p>
          <a:p>
            <a:pPr marL="0" indent="0">
              <a:buNone/>
            </a:pP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b="1" dirty="0"/>
              <a:t> </a:t>
            </a:r>
            <a:r>
              <a:rPr lang="sl-SI" sz="4000" dirty="0"/>
              <a:t>Tine je lahko odšel v šolo, s komer je sam želel.</a:t>
            </a:r>
            <a:endParaRPr lang="en-US" sz="4000" dirty="0"/>
          </a:p>
          <a:p>
            <a:pPr marL="0" indent="0">
              <a:buNone/>
            </a:pP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b="1" dirty="0"/>
              <a:t> </a:t>
            </a:r>
            <a:r>
              <a:rPr lang="sl-SI" sz="4000" dirty="0"/>
              <a:t>Stol, na katerem je sedela Darja, se je močno majal. </a:t>
            </a:r>
            <a:endParaRPr lang="en-US" sz="4000" dirty="0"/>
          </a:p>
          <a:p>
            <a:pPr>
              <a:buFont typeface="Wingdings" panose="05000000000000000000" pitchFamily="2" charset="2"/>
              <a:buChar char="ð"/>
            </a:pPr>
            <a:r>
              <a:rPr lang="sl-SI" sz="4000" dirty="0"/>
              <a:t>Srečal sem sosedovega fanta, čigar oče je bil dolga leta zaposlen v tujini.</a:t>
            </a:r>
          </a:p>
          <a:p>
            <a:pPr>
              <a:buFont typeface="Wingdings" panose="05000000000000000000" pitchFamily="2" charset="2"/>
              <a:buChar char="ð"/>
            </a:pPr>
            <a:endParaRPr lang="sl-SI" sz="4000" dirty="0"/>
          </a:p>
          <a:p>
            <a:pPr marL="0" indent="0">
              <a:buNone/>
            </a:pPr>
            <a:r>
              <a:rPr lang="sl-SI" sz="4000" b="1" dirty="0"/>
              <a:t>3. Dopolni povedi z manjkajočimi oziralnimi zaimki.</a:t>
            </a:r>
            <a:endParaRPr lang="en-US" sz="4000" dirty="0"/>
          </a:p>
          <a:p>
            <a:pPr marL="0" indent="0">
              <a:buNone/>
            </a:pPr>
            <a:r>
              <a:rPr lang="sl-SI" sz="4000" b="1" dirty="0"/>
              <a:t> </a:t>
            </a:r>
            <a:r>
              <a:rPr lang="sl-SI" sz="4000" b="1" dirty="0">
                <a:sym typeface="Wingdings 2" panose="05020102010507070707" pitchFamily="18" charset="2"/>
              </a:rPr>
              <a:t></a:t>
            </a:r>
            <a:r>
              <a:rPr lang="sl-SI" sz="4000" b="1" dirty="0"/>
              <a:t> </a:t>
            </a:r>
            <a:r>
              <a:rPr lang="sl-SI" sz="4000" dirty="0"/>
              <a:t>___________</a:t>
            </a:r>
            <a:r>
              <a:rPr lang="sl-SI" sz="4000" b="1" dirty="0"/>
              <a:t> </a:t>
            </a:r>
            <a:r>
              <a:rPr lang="sl-SI" sz="4000" dirty="0"/>
              <a:t>je Primož dobil v pest, ga je hitro premagal. </a:t>
            </a:r>
            <a:endParaRPr lang="en-US" sz="4000" dirty="0"/>
          </a:p>
          <a:p>
            <a:pPr marL="0" indent="0">
              <a:buNone/>
            </a:pPr>
            <a:r>
              <a:rPr lang="sl-SI" sz="4000" b="1" dirty="0">
                <a:sym typeface="Wingdings 2" panose="05020102010507070707" pitchFamily="18" charset="2"/>
              </a:rPr>
              <a:t></a:t>
            </a:r>
            <a:r>
              <a:rPr lang="sl-SI" sz="4000" b="1" dirty="0"/>
              <a:t> </a:t>
            </a:r>
            <a:r>
              <a:rPr lang="sl-SI" sz="4000" dirty="0"/>
              <a:t>Na odru je bilo veliko plesalcev, pri ___________ je le eden od plesalcev držal plesalko okoli pasu.</a:t>
            </a:r>
            <a:endParaRPr lang="en-US" sz="4000" dirty="0"/>
          </a:p>
          <a:p>
            <a:pPr marL="0" indent="0">
              <a:buNone/>
            </a:pPr>
            <a:r>
              <a:rPr lang="sl-SI" sz="4000" b="1" dirty="0">
                <a:sym typeface="Wingdings 2" panose="05020102010507070707" pitchFamily="18" charset="2"/>
              </a:rPr>
              <a:t></a:t>
            </a:r>
            <a:r>
              <a:rPr lang="sl-SI" sz="4000" b="1" dirty="0"/>
              <a:t> </a:t>
            </a:r>
            <a:r>
              <a:rPr lang="sl-SI" sz="4000" dirty="0"/>
              <a:t>Mateja je našla drevo, pod ___________ je raslo veliko gob.</a:t>
            </a:r>
            <a:r>
              <a:rPr lang="sl-SI" sz="4000" b="1" dirty="0"/>
              <a:t> </a:t>
            </a:r>
            <a:endParaRPr lang="en-US" sz="4000" dirty="0"/>
          </a:p>
          <a:p>
            <a:pPr marL="0" indent="0">
              <a:buNone/>
            </a:pPr>
            <a:r>
              <a:rPr lang="sl-SI" sz="4000" b="1" dirty="0">
                <a:sym typeface="Wingdings 2" panose="05020102010507070707" pitchFamily="18" charset="2"/>
              </a:rPr>
              <a:t></a:t>
            </a:r>
            <a:r>
              <a:rPr lang="sl-SI" sz="4000" b="1" dirty="0"/>
              <a:t> </a:t>
            </a:r>
            <a:r>
              <a:rPr lang="sl-SI" sz="4000" dirty="0"/>
              <a:t>Dogovorili smo se, da bomo tudi letos  počitnice preživeli tam, ________ smo jih vrsto let.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5E3F12-5E72-408E-A019-F2843CF13872}"/>
              </a:ext>
            </a:extLst>
          </p:cNvPr>
          <p:cNvSpPr/>
          <p:nvPr/>
        </p:nvSpPr>
        <p:spPr>
          <a:xfrm>
            <a:off x="6588224" y="548680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7.a, 3.ura</a:t>
            </a:r>
            <a:endParaRPr lang="en-US" dirty="0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D0DCEC8D-6908-48F2-953E-8E6A634AC0A1}"/>
              </a:ext>
            </a:extLst>
          </p:cNvPr>
          <p:cNvSpPr/>
          <p:nvPr/>
        </p:nvSpPr>
        <p:spPr>
          <a:xfrm>
            <a:off x="8172400" y="1268760"/>
            <a:ext cx="504056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7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831A1-1C61-47C6-B4D0-B3A9303FE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626469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l-SI" b="1" dirty="0"/>
              <a:t>4. Oziralne zaimke </a:t>
            </a:r>
            <a:r>
              <a:rPr lang="sl-SI" b="1" i="1" dirty="0"/>
              <a:t>kadar, kogar, česar, kjer,</a:t>
            </a:r>
            <a:r>
              <a:rPr lang="sl-SI" b="1" dirty="0"/>
              <a:t> </a:t>
            </a:r>
            <a:r>
              <a:rPr lang="sl-SI" b="1" i="1" dirty="0"/>
              <a:t>kakor</a:t>
            </a:r>
            <a:r>
              <a:rPr lang="sl-SI" b="1" dirty="0"/>
              <a:t>, </a:t>
            </a:r>
            <a:r>
              <a:rPr lang="sl-SI" b="1" i="1" dirty="0"/>
              <a:t>katero</a:t>
            </a:r>
            <a:r>
              <a:rPr lang="sl-SI" b="1" dirty="0"/>
              <a:t> uporabi v smiselnih povedih.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l-SI" b="1" dirty="0"/>
              <a:t>5. V povedih poišči kazalne zaimke in jih podčrtaj.</a:t>
            </a:r>
            <a:endParaRPr lang="en-US" dirty="0"/>
          </a:p>
          <a:p>
            <a:pPr marL="0" indent="0">
              <a:buNone/>
            </a:pPr>
            <a:r>
              <a:rPr lang="sl-SI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sl-SI" b="1" dirty="0">
                <a:sym typeface="Wingdings 2" panose="05020102010507070707" pitchFamily="18" charset="2"/>
              </a:rPr>
              <a:t></a:t>
            </a:r>
            <a:r>
              <a:rPr lang="sl-SI" b="1" dirty="0"/>
              <a:t> </a:t>
            </a:r>
            <a:r>
              <a:rPr lang="sl-SI" dirty="0"/>
              <a:t>Z</a:t>
            </a:r>
            <a:r>
              <a:rPr lang="sl-SI" b="1" dirty="0"/>
              <a:t> </a:t>
            </a:r>
            <a:r>
              <a:rPr lang="sl-SI" dirty="0"/>
              <a:t>onimi</a:t>
            </a:r>
            <a:r>
              <a:rPr lang="sl-SI" b="1" dirty="0"/>
              <a:t> </a:t>
            </a:r>
            <a:r>
              <a:rPr lang="sl-SI" dirty="0"/>
              <a:t>očali pa res že zelo slabo vidim.</a:t>
            </a:r>
            <a:r>
              <a:rPr lang="sl-SI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sl-SI" b="1" dirty="0">
                <a:sym typeface="Wingdings 2" panose="05020102010507070707" pitchFamily="18" charset="2"/>
              </a:rPr>
              <a:t></a:t>
            </a:r>
            <a:r>
              <a:rPr lang="sl-SI" b="1" dirty="0"/>
              <a:t> </a:t>
            </a:r>
            <a:r>
              <a:rPr lang="sl-SI" dirty="0"/>
              <a:t>Rekel sem ji: »Tak značaj imam, zato se je tako težko z menoj pogovarjati.«</a:t>
            </a:r>
            <a:endParaRPr lang="en-US" dirty="0"/>
          </a:p>
          <a:p>
            <a:pPr marL="0" indent="0">
              <a:buNone/>
            </a:pPr>
            <a:r>
              <a:rPr lang="sl-SI" b="1" dirty="0">
                <a:sym typeface="Wingdings 2" panose="05020102010507070707" pitchFamily="18" charset="2"/>
              </a:rPr>
              <a:t></a:t>
            </a:r>
            <a:r>
              <a:rPr lang="sl-SI" b="1" dirty="0"/>
              <a:t> </a:t>
            </a:r>
            <a:r>
              <a:rPr lang="sl-SI" dirty="0"/>
              <a:t>S tem sesalcem pa res ne morem več dobro sesati.</a:t>
            </a:r>
            <a:endParaRPr lang="en-US" dirty="0"/>
          </a:p>
          <a:p>
            <a:pPr>
              <a:buFont typeface="Wingdings 2" panose="05020102010507070707" pitchFamily="18" charset="2"/>
              <a:buChar char="#"/>
            </a:pPr>
            <a:r>
              <a:rPr lang="sl-SI" dirty="0"/>
              <a:t>Teh</a:t>
            </a:r>
            <a:r>
              <a:rPr lang="sl-SI" b="1" dirty="0"/>
              <a:t> </a:t>
            </a:r>
            <a:r>
              <a:rPr lang="sl-SI" dirty="0"/>
              <a:t>težav pa še dogo ne bomo mogli premagati.</a:t>
            </a:r>
          </a:p>
          <a:p>
            <a:pPr>
              <a:buFont typeface="Wingdings 2" panose="05020102010507070707" pitchFamily="18" charset="2"/>
              <a:buChar char="#"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6. Kazalne zaimke v oklepajih postavi v pravilno obliko. </a:t>
            </a:r>
            <a:endParaRPr lang="en-US" dirty="0"/>
          </a:p>
          <a:p>
            <a:pPr marL="0" indent="0">
              <a:buNone/>
            </a:pPr>
            <a:r>
              <a:rPr lang="sl-SI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sl-SI" dirty="0"/>
              <a:t>Neja se je ustavila v (tisti) ________________ muzeju. Bila je zbegana, ker ni vedela, ali naj se obrne v (ta) ___________ smer ali naj pogleda (oni) ________________ medveda. Nenadoma je zaslišala smeh. Pogledala je in si mislila: »(Ta) _______________ dekletoma pa res ni jasno, kaj gledata.« Pri (tisti) ________________ razstavljenih predmetih je nenadoma zagledala sošolko. Razveselila se jo je. Rekla ji je: »(Tak) ____________________ avšastih punc pa še nisem videla v muzeju.« Neja in sošolka sta odšli naprej, toda s pogledom sta se še večkrat ustavili pri (oni) _________avšah, ki res nista vedeli, zakaj sta prišli v muzej. </a:t>
            </a:r>
            <a:endParaRPr lang="en-US" dirty="0"/>
          </a:p>
          <a:p>
            <a:pPr marL="0" indent="0">
              <a:buNone/>
            </a:pPr>
            <a:r>
              <a:rPr lang="sl-SI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sl-SI" b="1" dirty="0"/>
              <a:t>7. Postavi kazalni zaimek v zahtevani sklon in število. Kjer je potrebno, upoštevaj tudi spol.</a:t>
            </a:r>
            <a:endParaRPr lang="en-US" dirty="0"/>
          </a:p>
          <a:p>
            <a:pPr marL="0" indent="0">
              <a:buNone/>
            </a:pPr>
            <a:r>
              <a:rPr lang="sl-SI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</a:t>
            </a:r>
            <a:r>
              <a:rPr lang="sl-SI" dirty="0"/>
              <a:t> tisti (or., mn.): _______________		</a:t>
            </a:r>
            <a:r>
              <a:rPr lang="sl-SI" dirty="0">
                <a:sym typeface="Wingdings" panose="05000000000000000000" pitchFamily="2" charset="2"/>
              </a:rPr>
              <a:t></a:t>
            </a:r>
            <a:r>
              <a:rPr lang="sl-SI" dirty="0"/>
              <a:t> ta (tož., ed., ž. sp): _______________</a:t>
            </a:r>
            <a:endParaRPr lang="en-US" dirty="0"/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</a:t>
            </a:r>
            <a:r>
              <a:rPr lang="sl-SI" dirty="0"/>
              <a:t> ta (daj., ed., ž. sp.): ___________		</a:t>
            </a:r>
            <a:r>
              <a:rPr lang="sl-SI" dirty="0">
                <a:sym typeface="Wingdings" panose="05000000000000000000" pitchFamily="2" charset="2"/>
              </a:rPr>
              <a:t></a:t>
            </a:r>
            <a:r>
              <a:rPr lang="sl-SI" dirty="0"/>
              <a:t> tisti (daj., dv.): _______________</a:t>
            </a:r>
            <a:endParaRPr lang="en-US" dirty="0"/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</a:t>
            </a:r>
            <a:r>
              <a:rPr lang="sl-SI" dirty="0"/>
              <a:t>oni (rod., dv.): _______________		                     </a:t>
            </a:r>
            <a:r>
              <a:rPr lang="sl-SI" dirty="0">
                <a:sym typeface="Wingdings" panose="05000000000000000000" pitchFamily="2" charset="2"/>
              </a:rPr>
              <a:t></a:t>
            </a:r>
            <a:r>
              <a:rPr lang="sl-SI" dirty="0"/>
              <a:t> tak (mest., ed., sr. sp.): _______________</a:t>
            </a:r>
            <a:endParaRPr lang="en-US" dirty="0"/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</a:t>
            </a:r>
            <a:r>
              <a:rPr lang="sl-SI" dirty="0"/>
              <a:t> ta (tož., mn., m. sp.): _______________		</a:t>
            </a:r>
            <a:r>
              <a:rPr lang="sl-SI" dirty="0">
                <a:sym typeface="Wingdings" panose="05000000000000000000" pitchFamily="2" charset="2"/>
              </a:rPr>
              <a:t></a:t>
            </a:r>
            <a:r>
              <a:rPr lang="sl-SI" dirty="0"/>
              <a:t> ta (im., dv., m. sp.): 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A90BD818-AE8D-4847-A52D-A4BE95B5742F}"/>
              </a:ext>
            </a:extLst>
          </p:cNvPr>
          <p:cNvSpPr/>
          <p:nvPr/>
        </p:nvSpPr>
        <p:spPr>
          <a:xfrm>
            <a:off x="8388424" y="188640"/>
            <a:ext cx="504056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10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1A78A-9898-43E9-9095-5148C9D1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57" y="124004"/>
            <a:ext cx="8229600" cy="66173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S pomočjo rešitev preglej rešene naloge. Pravilne si obkljukaj, napače popravi oz. dopolni.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3400" b="1" dirty="0"/>
              <a:t>1. Vprašaj se po podčrtanih besedah/besednih zvezah, tako da boš uporabil/-a vprašalne zaimke. Napiši vprašalno poved.</a:t>
            </a:r>
            <a:endParaRPr lang="en-US" sz="3400" dirty="0"/>
          </a:p>
          <a:p>
            <a:pPr marL="0" indent="0">
              <a:buNone/>
            </a:pPr>
            <a:r>
              <a:rPr lang="sl-SI" sz="3400" b="1" dirty="0"/>
              <a:t> </a:t>
            </a:r>
            <a:endParaRPr lang="en-US" sz="3400" dirty="0"/>
          </a:p>
          <a:p>
            <a:pPr marL="0" indent="0">
              <a:buNone/>
            </a:pPr>
            <a:r>
              <a:rPr lang="sl-SI" sz="3400" dirty="0">
                <a:sym typeface="Wingdings" panose="05000000000000000000" pitchFamily="2" charset="2"/>
              </a:rPr>
              <a:t></a:t>
            </a:r>
            <a:r>
              <a:rPr lang="sl-SI" sz="3400" dirty="0"/>
              <a:t> </a:t>
            </a:r>
            <a:r>
              <a:rPr lang="sl-SI" sz="3400" u="sng" dirty="0"/>
              <a:t>Njegov delovni dan</a:t>
            </a:r>
            <a:r>
              <a:rPr lang="sl-SI" sz="3400" dirty="0"/>
              <a:t> se začne ob 7. uri. </a:t>
            </a:r>
            <a:r>
              <a:rPr lang="sl-SI" sz="3400" b="1" dirty="0"/>
              <a:t>Kaj se začne ob 7. uri?</a:t>
            </a:r>
            <a:endParaRPr lang="en-US" sz="3400" dirty="0"/>
          </a:p>
          <a:p>
            <a:pPr marL="0" indent="0">
              <a:buNone/>
            </a:pPr>
            <a:r>
              <a:rPr lang="sl-SI" sz="3400" dirty="0">
                <a:sym typeface="Wingdings" panose="05000000000000000000" pitchFamily="2" charset="2"/>
              </a:rPr>
              <a:t></a:t>
            </a:r>
            <a:r>
              <a:rPr lang="sl-SI" sz="3400" dirty="0"/>
              <a:t> </a:t>
            </a:r>
            <a:r>
              <a:rPr lang="sl-SI" sz="3400" u="sng" dirty="0"/>
              <a:t>Po treningu</a:t>
            </a:r>
            <a:r>
              <a:rPr lang="sl-SI" sz="3400" dirty="0"/>
              <a:t> se s trenerjem pogovorita o napakah, ki jih je storil.</a:t>
            </a:r>
            <a:endParaRPr lang="en-US" sz="3400" dirty="0"/>
          </a:p>
          <a:p>
            <a:pPr marL="0" indent="0">
              <a:buNone/>
            </a:pPr>
            <a:r>
              <a:rPr lang="sl-SI" sz="3400" b="1" dirty="0"/>
              <a:t>Kdaj se s trenerjem pogovorita o napakah, ki jih je storil?</a:t>
            </a:r>
            <a:endParaRPr lang="en-US" sz="3400" dirty="0"/>
          </a:p>
          <a:p>
            <a:pPr marL="0" indent="0">
              <a:buNone/>
            </a:pPr>
            <a:r>
              <a:rPr lang="sl-SI" sz="3400" dirty="0">
                <a:sym typeface="Wingdings" panose="05000000000000000000" pitchFamily="2" charset="2"/>
              </a:rPr>
              <a:t></a:t>
            </a:r>
            <a:r>
              <a:rPr lang="sl-SI" sz="3400" dirty="0"/>
              <a:t> S stranko se moj oče odpravi </a:t>
            </a:r>
            <a:r>
              <a:rPr lang="sl-SI" sz="3400" u="sng" dirty="0"/>
              <a:t>na testno vožnjo</a:t>
            </a:r>
            <a:r>
              <a:rPr lang="sl-SI" sz="3400" dirty="0"/>
              <a:t>.</a:t>
            </a:r>
            <a:r>
              <a:rPr lang="sl-SI" sz="3400" b="1" dirty="0"/>
              <a:t> Kam se moj oče odpravi s stranko?</a:t>
            </a:r>
            <a:endParaRPr lang="en-US" sz="3400" dirty="0"/>
          </a:p>
          <a:p>
            <a:pPr marL="0" indent="0">
              <a:buNone/>
            </a:pPr>
            <a:r>
              <a:rPr lang="sl-SI" sz="3400" dirty="0">
                <a:sym typeface="Wingdings" panose="05000000000000000000" pitchFamily="2" charset="2"/>
              </a:rPr>
              <a:t></a:t>
            </a:r>
            <a:r>
              <a:rPr lang="sl-SI" sz="3400" dirty="0"/>
              <a:t> Oče je pogosto v službi </a:t>
            </a:r>
            <a:r>
              <a:rPr lang="sl-SI" sz="3400" u="sng" dirty="0"/>
              <a:t>do 19. ure</a:t>
            </a:r>
            <a:r>
              <a:rPr lang="sl-SI" sz="3400" dirty="0"/>
              <a:t>. </a:t>
            </a:r>
            <a:r>
              <a:rPr lang="sl-SI" sz="3400" b="1" dirty="0"/>
              <a:t>Do kdaj je oče pogosto v službi?</a:t>
            </a:r>
            <a:endParaRPr lang="en-US" sz="3400" dirty="0"/>
          </a:p>
          <a:p>
            <a:pPr marL="0" indent="0">
              <a:buNone/>
            </a:pPr>
            <a:r>
              <a:rPr lang="sl-SI" sz="3400" dirty="0">
                <a:sym typeface="Wingdings" panose="05000000000000000000" pitchFamily="2" charset="2"/>
              </a:rPr>
              <a:t></a:t>
            </a:r>
            <a:r>
              <a:rPr lang="sl-SI" sz="3400" dirty="0"/>
              <a:t> Včasih mi tudi pomaga pri </a:t>
            </a:r>
            <a:r>
              <a:rPr lang="sl-SI" sz="3400" u="sng" dirty="0"/>
              <a:t>matematični</a:t>
            </a:r>
            <a:r>
              <a:rPr lang="sl-SI" sz="3400" dirty="0"/>
              <a:t> nalogi. </a:t>
            </a:r>
            <a:r>
              <a:rPr lang="sl-SI" sz="3400" b="1" dirty="0"/>
              <a:t>Pri kateri nalogi mi včasih tudi pomaga?</a:t>
            </a:r>
            <a:endParaRPr lang="en-US" sz="3400" dirty="0"/>
          </a:p>
          <a:p>
            <a:pPr marL="0" indent="0">
              <a:buNone/>
            </a:pPr>
            <a:r>
              <a:rPr lang="sl-SI" sz="3400" dirty="0">
                <a:sym typeface="Wingdings" panose="05000000000000000000" pitchFamily="2" charset="2"/>
              </a:rPr>
              <a:t></a:t>
            </a:r>
            <a:r>
              <a:rPr lang="sl-SI" sz="3400" dirty="0"/>
              <a:t> </a:t>
            </a:r>
            <a:r>
              <a:rPr lang="sl-SI" sz="3400" u="sng" dirty="0"/>
              <a:t>Z veseljem</a:t>
            </a:r>
            <a:r>
              <a:rPr lang="sl-SI" sz="3400" dirty="0"/>
              <a:t> hodi dvakrat na teden s prijatelji igrat odbojko.</a:t>
            </a:r>
            <a:endParaRPr lang="en-US" sz="3400" dirty="0"/>
          </a:p>
          <a:p>
            <a:pPr marL="0" indent="0">
              <a:buNone/>
            </a:pPr>
            <a:r>
              <a:rPr lang="sl-SI" sz="3400" b="1" dirty="0"/>
              <a:t>Kako hodi dvakrat na teden s prijatelji igrat odbojko?</a:t>
            </a:r>
            <a:endParaRPr lang="en-US" sz="3400" dirty="0"/>
          </a:p>
          <a:p>
            <a:pPr marL="0" indent="0">
              <a:buNone/>
            </a:pPr>
            <a:r>
              <a:rPr lang="sl-SI" sz="3400" b="1" dirty="0"/>
              <a:t> </a:t>
            </a:r>
            <a:endParaRPr lang="en-US" sz="3400" dirty="0"/>
          </a:p>
          <a:p>
            <a:pPr marL="0" indent="0">
              <a:buNone/>
            </a:pPr>
            <a:r>
              <a:rPr lang="sl-SI" sz="3400" b="1" dirty="0"/>
              <a:t>2. Presodi pravilnost oz. nepravilnost vprašalnih zaimkov. Popravi jih, kjer je potrebno, in napiši novo vprašalno poved, poved s pravilnim vprašalnim zaimkom pa samo prepiši.</a:t>
            </a:r>
            <a:endParaRPr lang="en-US" sz="3400" dirty="0"/>
          </a:p>
          <a:p>
            <a:pPr marL="0" indent="0">
              <a:buNone/>
            </a:pPr>
            <a:r>
              <a:rPr lang="sl-SI" sz="3400" b="1" dirty="0"/>
              <a:t> </a:t>
            </a:r>
            <a:endParaRPr lang="en-US" sz="3400" dirty="0"/>
          </a:p>
          <a:p>
            <a:pPr marL="0" indent="0">
              <a:buNone/>
            </a:pPr>
            <a:r>
              <a:rPr lang="sl-SI" sz="3400" b="1" dirty="0">
                <a:sym typeface="Wingdings 2" panose="05020102010507070707" pitchFamily="18" charset="2"/>
              </a:rPr>
              <a:t></a:t>
            </a:r>
            <a:r>
              <a:rPr lang="sl-SI" sz="3400" b="1" dirty="0"/>
              <a:t> </a:t>
            </a:r>
            <a:r>
              <a:rPr lang="sl-SI" sz="3400" dirty="0"/>
              <a:t>Pri komu se bodo pripravljali na dramatizacijo Pepelke? Pri Tini.</a:t>
            </a:r>
            <a:endParaRPr lang="en-US" sz="3400" dirty="0"/>
          </a:p>
          <a:p>
            <a:pPr marL="0" indent="0">
              <a:buNone/>
            </a:pPr>
            <a:r>
              <a:rPr lang="sl-SI" sz="3400" b="1" dirty="0"/>
              <a:t>Pri </a:t>
            </a:r>
            <a:r>
              <a:rPr lang="sl-SI" sz="3400" b="1" u="sng" dirty="0"/>
              <a:t>kom</a:t>
            </a:r>
            <a:r>
              <a:rPr lang="sl-SI" sz="3400" b="1" dirty="0"/>
              <a:t> se bodo pripravljali na dramatizacijo Pepelke?</a:t>
            </a:r>
            <a:endParaRPr lang="en-US" sz="3400" dirty="0"/>
          </a:p>
          <a:p>
            <a:pPr marL="0" indent="0">
              <a:buNone/>
            </a:pPr>
            <a:r>
              <a:rPr lang="sl-SI" sz="3400" b="1" dirty="0">
                <a:sym typeface="Wingdings 2" panose="05020102010507070707" pitchFamily="18" charset="2"/>
              </a:rPr>
              <a:t></a:t>
            </a:r>
            <a:r>
              <a:rPr lang="sl-SI" sz="3400" b="1" dirty="0"/>
              <a:t> </a:t>
            </a:r>
            <a:r>
              <a:rPr lang="sl-SI" sz="3400" dirty="0"/>
              <a:t>Kako je morala Petra zaradi okvare avtomobila odpotovati? Z avtobusom.</a:t>
            </a:r>
            <a:endParaRPr lang="en-US" sz="3400" dirty="0"/>
          </a:p>
          <a:p>
            <a:pPr marL="0" indent="0">
              <a:buNone/>
            </a:pPr>
            <a:r>
              <a:rPr lang="sl-SI" sz="3400" b="1" u="sng" dirty="0"/>
              <a:t>Kako</a:t>
            </a:r>
            <a:r>
              <a:rPr lang="sl-SI" sz="3400" b="1" dirty="0"/>
              <a:t> je morala Petra zaradi okvare avtomobila odpotovati?</a:t>
            </a:r>
            <a:endParaRPr lang="en-US" sz="3400" dirty="0"/>
          </a:p>
          <a:p>
            <a:pPr marL="0" indent="0">
              <a:buNone/>
            </a:pPr>
            <a:r>
              <a:rPr lang="sl-SI" sz="3400" b="1" dirty="0">
                <a:sym typeface="Wingdings 2" panose="05020102010507070707" pitchFamily="18" charset="2"/>
              </a:rPr>
              <a:t></a:t>
            </a:r>
            <a:r>
              <a:rPr lang="sl-SI" sz="3400" b="1" dirty="0"/>
              <a:t> </a:t>
            </a:r>
            <a:r>
              <a:rPr lang="sl-SI" sz="3400" dirty="0"/>
              <a:t>Čemu je Tim zgodaj zjutraj pritekel k teti? Ker ga je bilo strah grmenja.</a:t>
            </a:r>
            <a:endParaRPr lang="en-US" sz="3400" dirty="0"/>
          </a:p>
          <a:p>
            <a:pPr marL="0" indent="0">
              <a:buNone/>
            </a:pPr>
            <a:r>
              <a:rPr lang="sl-SI" sz="3400" b="1" u="sng" dirty="0"/>
              <a:t>Zakaj</a:t>
            </a:r>
            <a:r>
              <a:rPr lang="sl-SI" sz="3400" b="1" dirty="0"/>
              <a:t> je Tim zgodaj zjutraj pritekel k teti?</a:t>
            </a:r>
            <a:endParaRPr lang="en-US" sz="3400" dirty="0"/>
          </a:p>
          <a:p>
            <a:pPr marL="0" indent="0">
              <a:buNone/>
            </a:pPr>
            <a:r>
              <a:rPr lang="sl-SI" sz="3400" b="1" dirty="0">
                <a:sym typeface="Wingdings 2" panose="05020102010507070707" pitchFamily="18" charset="2"/>
              </a:rPr>
              <a:t></a:t>
            </a:r>
            <a:r>
              <a:rPr lang="sl-SI" sz="3400" b="1" dirty="0"/>
              <a:t> </a:t>
            </a:r>
            <a:r>
              <a:rPr lang="sl-SI" sz="3400" dirty="0"/>
              <a:t>S čem se je Pia pohvalila pred svojimi prijateljicami? Z novim mobilnim telefonom.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6E08E4-8CD6-4389-BB95-57A2D29D44F5}"/>
              </a:ext>
            </a:extLst>
          </p:cNvPr>
          <p:cNvSpPr/>
          <p:nvPr/>
        </p:nvSpPr>
        <p:spPr>
          <a:xfrm>
            <a:off x="7020272" y="829340"/>
            <a:ext cx="1872208" cy="614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7.a, 4.ura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69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CB8CF-6C80-421A-A44F-570687F57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b="1" dirty="0"/>
              <a:t>3. Dopolni povedi z manjkajočimi oziralnimi zaimki.</a:t>
            </a:r>
            <a:endParaRPr lang="en-US" dirty="0"/>
          </a:p>
          <a:p>
            <a:pPr marL="0" indent="0">
              <a:buNone/>
            </a:pPr>
            <a:r>
              <a:rPr lang="sl-SI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sl-SI" b="1" dirty="0">
                <a:sym typeface="Wingdings 2" panose="05020102010507070707" pitchFamily="18" charset="2"/>
              </a:rPr>
              <a:t></a:t>
            </a:r>
            <a:r>
              <a:rPr lang="sl-SI" b="1" dirty="0"/>
              <a:t> </a:t>
            </a:r>
            <a:r>
              <a:rPr lang="sl-SI" b="1" u="sng" dirty="0"/>
              <a:t>Kogar</a:t>
            </a:r>
            <a:r>
              <a:rPr lang="sl-SI" b="1" dirty="0"/>
              <a:t> </a:t>
            </a:r>
            <a:r>
              <a:rPr lang="sl-SI" dirty="0"/>
              <a:t>je Primož dobil v pest, ga je hitro premagal. </a:t>
            </a:r>
            <a:endParaRPr lang="en-US" dirty="0"/>
          </a:p>
          <a:p>
            <a:pPr marL="0" indent="0">
              <a:buNone/>
            </a:pPr>
            <a:r>
              <a:rPr lang="sl-SI" b="1" dirty="0">
                <a:sym typeface="Wingdings 2" panose="05020102010507070707" pitchFamily="18" charset="2"/>
              </a:rPr>
              <a:t></a:t>
            </a:r>
            <a:r>
              <a:rPr lang="sl-SI" b="1" dirty="0"/>
              <a:t> </a:t>
            </a:r>
            <a:r>
              <a:rPr lang="sl-SI" dirty="0"/>
              <a:t>Na odru je bilo veliko plesalcev, pri </a:t>
            </a:r>
            <a:r>
              <a:rPr lang="sl-SI" b="1" u="sng" dirty="0"/>
              <a:t>čemer</a:t>
            </a:r>
            <a:r>
              <a:rPr lang="sl-SI" dirty="0"/>
              <a:t> je le eden od plesalcev držal plesalko okoli pasu.</a:t>
            </a:r>
            <a:endParaRPr lang="en-US" dirty="0"/>
          </a:p>
          <a:p>
            <a:pPr marL="0" indent="0">
              <a:buNone/>
            </a:pPr>
            <a:r>
              <a:rPr lang="sl-SI" b="1" dirty="0">
                <a:sym typeface="Wingdings 2" panose="05020102010507070707" pitchFamily="18" charset="2"/>
              </a:rPr>
              <a:t></a:t>
            </a:r>
            <a:r>
              <a:rPr lang="sl-SI" b="1" dirty="0"/>
              <a:t> </a:t>
            </a:r>
            <a:r>
              <a:rPr lang="sl-SI" dirty="0"/>
              <a:t>Mateja je našla drevo, pod </a:t>
            </a:r>
            <a:r>
              <a:rPr lang="sl-SI" b="1" u="sng" dirty="0"/>
              <a:t>katerim</a:t>
            </a:r>
            <a:r>
              <a:rPr lang="sl-SI" dirty="0"/>
              <a:t> je raslo veliko gob.</a:t>
            </a:r>
            <a:r>
              <a:rPr lang="sl-SI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sl-SI" b="1" dirty="0">
                <a:sym typeface="Wingdings 2" panose="05020102010507070707" pitchFamily="18" charset="2"/>
              </a:rPr>
              <a:t></a:t>
            </a:r>
            <a:r>
              <a:rPr lang="sl-SI" b="1" dirty="0"/>
              <a:t> </a:t>
            </a:r>
            <a:r>
              <a:rPr lang="sl-SI" dirty="0"/>
              <a:t>Dogovorili smo se, da bomo tudi letos počitnice preživeli tam, </a:t>
            </a:r>
            <a:r>
              <a:rPr lang="sl-SI" b="1" u="sng" dirty="0"/>
              <a:t>kjer</a:t>
            </a:r>
            <a:r>
              <a:rPr lang="sl-SI" dirty="0"/>
              <a:t> smo jih vrsto let.</a:t>
            </a:r>
            <a:endParaRPr lang="en-US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4. Po smislu.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5. V povedih poišči kazalne zaimke in jih podčrtaj.</a:t>
            </a:r>
            <a:endParaRPr lang="en-US" dirty="0"/>
          </a:p>
          <a:p>
            <a:pPr marL="0" indent="0">
              <a:buNone/>
            </a:pPr>
            <a:r>
              <a:rPr lang="sl-SI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sl-SI" b="1" dirty="0">
                <a:sym typeface="Wingdings 2" panose="05020102010507070707" pitchFamily="18" charset="2"/>
              </a:rPr>
              <a:t></a:t>
            </a:r>
            <a:r>
              <a:rPr lang="sl-SI" b="1" dirty="0"/>
              <a:t> </a:t>
            </a:r>
            <a:r>
              <a:rPr lang="sl-SI" dirty="0"/>
              <a:t>Z</a:t>
            </a:r>
            <a:r>
              <a:rPr lang="sl-SI" b="1" dirty="0"/>
              <a:t> </a:t>
            </a:r>
            <a:r>
              <a:rPr lang="sl-SI" b="1" u="sng" dirty="0"/>
              <a:t>onimi</a:t>
            </a:r>
            <a:r>
              <a:rPr lang="sl-SI" b="1" dirty="0"/>
              <a:t> </a:t>
            </a:r>
            <a:r>
              <a:rPr lang="sl-SI" dirty="0"/>
              <a:t>očali pa res že zelo slabo vidim.</a:t>
            </a:r>
            <a:r>
              <a:rPr lang="sl-SI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sl-SI" b="1" dirty="0">
                <a:sym typeface="Wingdings 2" panose="05020102010507070707" pitchFamily="18" charset="2"/>
              </a:rPr>
              <a:t></a:t>
            </a:r>
            <a:r>
              <a:rPr lang="sl-SI" b="1" dirty="0"/>
              <a:t> </a:t>
            </a:r>
            <a:r>
              <a:rPr lang="sl-SI" dirty="0"/>
              <a:t>Rekel sem ji: »</a:t>
            </a:r>
            <a:r>
              <a:rPr lang="sl-SI" b="1" u="sng" dirty="0"/>
              <a:t>Tak</a:t>
            </a:r>
            <a:r>
              <a:rPr lang="sl-SI" dirty="0"/>
              <a:t> značaj imam, zato se je tako težko z menoj pogovarjati.«</a:t>
            </a:r>
            <a:endParaRPr lang="en-US" dirty="0"/>
          </a:p>
          <a:p>
            <a:pPr marL="0" indent="0">
              <a:buNone/>
            </a:pPr>
            <a:r>
              <a:rPr lang="sl-SI" b="1" dirty="0">
                <a:sym typeface="Wingdings 2" panose="05020102010507070707" pitchFamily="18" charset="2"/>
              </a:rPr>
              <a:t></a:t>
            </a:r>
            <a:r>
              <a:rPr lang="sl-SI" b="1" dirty="0"/>
              <a:t> </a:t>
            </a:r>
            <a:r>
              <a:rPr lang="sl-SI" dirty="0"/>
              <a:t>S </a:t>
            </a:r>
            <a:r>
              <a:rPr lang="sl-SI" b="1" u="sng" dirty="0"/>
              <a:t>tem</a:t>
            </a:r>
            <a:r>
              <a:rPr lang="sl-SI" dirty="0"/>
              <a:t> sesalcem pa res ne morem več dobro sesati.</a:t>
            </a:r>
            <a:endParaRPr lang="en-US" dirty="0"/>
          </a:p>
          <a:p>
            <a:pPr marL="0" indent="0">
              <a:buNone/>
            </a:pPr>
            <a:r>
              <a:rPr lang="sl-SI" b="1" dirty="0">
                <a:sym typeface="Wingdings 2" panose="05020102010507070707" pitchFamily="18" charset="2"/>
              </a:rPr>
              <a:t></a:t>
            </a:r>
            <a:r>
              <a:rPr lang="sl-SI" b="1" dirty="0"/>
              <a:t> </a:t>
            </a:r>
            <a:r>
              <a:rPr lang="sl-SI" b="1" u="sng" dirty="0"/>
              <a:t>Teh</a:t>
            </a:r>
            <a:r>
              <a:rPr lang="sl-SI" b="1" dirty="0"/>
              <a:t> </a:t>
            </a:r>
            <a:r>
              <a:rPr lang="sl-SI" dirty="0"/>
              <a:t>težav pa še dogo ne bomo mogli premagati.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45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FAADC-CFF7-463B-B2A8-875AAAF6B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l-SI" sz="4000" b="1" dirty="0"/>
              <a:t>6. Kazalne zaimke v oklepajih postavi v pravilno obliko. </a:t>
            </a:r>
            <a:endParaRPr lang="en-US" sz="4000" dirty="0"/>
          </a:p>
          <a:p>
            <a:pPr marL="0" indent="0">
              <a:buNone/>
            </a:pPr>
            <a:r>
              <a:rPr lang="sl-SI" sz="4000" b="1" dirty="0"/>
              <a:t> </a:t>
            </a:r>
            <a:endParaRPr lang="en-US" sz="4000" dirty="0"/>
          </a:p>
          <a:p>
            <a:pPr marL="0" indent="0">
              <a:buNone/>
            </a:pPr>
            <a:r>
              <a:rPr lang="sl-SI" sz="4000" dirty="0"/>
              <a:t>Neja se je ustavila v </a:t>
            </a:r>
            <a:r>
              <a:rPr lang="sl-SI" sz="4000" b="1" u="sng" dirty="0"/>
              <a:t>tistem</a:t>
            </a:r>
            <a:r>
              <a:rPr lang="sl-SI" sz="4000" dirty="0"/>
              <a:t> muzeju. Bila je zbegana, ker ni vedela, ali naj se obrne v </a:t>
            </a:r>
            <a:r>
              <a:rPr lang="sl-SI" sz="4000" b="1" u="sng" dirty="0"/>
              <a:t>to</a:t>
            </a:r>
            <a:r>
              <a:rPr lang="sl-SI" sz="4000" dirty="0"/>
              <a:t> smer ali naj pogleda </a:t>
            </a:r>
            <a:r>
              <a:rPr lang="sl-SI" sz="4000" b="1" u="sng" dirty="0"/>
              <a:t>onega</a:t>
            </a:r>
            <a:r>
              <a:rPr lang="sl-SI" sz="4000" dirty="0"/>
              <a:t> medveda. Nenadoma je zaslišala smeh. Pogledala je in si mislila: »</a:t>
            </a:r>
            <a:r>
              <a:rPr lang="sl-SI" sz="4000" b="1" u="sng" dirty="0"/>
              <a:t>Tema</a:t>
            </a:r>
            <a:r>
              <a:rPr lang="sl-SI" sz="4000" dirty="0"/>
              <a:t> dekletoma pa res ni jasno, kaj gledata.« Pri </a:t>
            </a:r>
            <a:r>
              <a:rPr lang="sl-SI" sz="4000" b="1" u="sng" dirty="0"/>
              <a:t>tistih</a:t>
            </a:r>
            <a:r>
              <a:rPr lang="sl-SI" sz="4000" dirty="0"/>
              <a:t> razstavljenih predmetih je nenadoma zagledala sošolko. Razveselila se jo je. Rekla ji je: »</a:t>
            </a:r>
            <a:r>
              <a:rPr lang="sl-SI" sz="4000" b="1" u="sng" dirty="0"/>
              <a:t>Takih</a:t>
            </a:r>
            <a:r>
              <a:rPr lang="sl-SI" sz="4000" dirty="0"/>
              <a:t> avšastih punc pa še nisem videla v muzeju.« Neja in sošolka sta odšli naprej, toda s pogledom sta se še večkrat ustavili pri </a:t>
            </a:r>
            <a:r>
              <a:rPr lang="sl-SI" sz="4000" b="1" u="sng" dirty="0"/>
              <a:t>onih</a:t>
            </a:r>
            <a:r>
              <a:rPr lang="sl-SI" sz="4000" dirty="0"/>
              <a:t> avšah, ki res nista vedeli, zakaj sta prišli v muzej. </a:t>
            </a:r>
            <a:endParaRPr lang="en-US" sz="4000" dirty="0"/>
          </a:p>
          <a:p>
            <a:pPr marL="0" indent="0">
              <a:buNone/>
            </a:pPr>
            <a:r>
              <a:rPr lang="sl-SI" sz="4000" b="1" dirty="0"/>
              <a:t> </a:t>
            </a:r>
            <a:endParaRPr lang="en-US" sz="4000" dirty="0"/>
          </a:p>
          <a:p>
            <a:pPr marL="0" indent="0">
              <a:buNone/>
            </a:pPr>
            <a:r>
              <a:rPr lang="sl-SI" sz="4000" b="1" dirty="0"/>
              <a:t>7. Postavi kazalni zaimek v zahtevani sklon in število. Kjer je potrebno, upoštevaj tudi spol.</a:t>
            </a:r>
            <a:endParaRPr lang="en-US" sz="4000" dirty="0"/>
          </a:p>
          <a:p>
            <a:pPr marL="0" indent="0">
              <a:buNone/>
            </a:pPr>
            <a:r>
              <a:rPr lang="sl-SI" sz="4000" b="1" dirty="0"/>
              <a:t> </a:t>
            </a:r>
            <a:endParaRPr lang="en-US" sz="4000" dirty="0"/>
          </a:p>
          <a:p>
            <a:pPr marL="0" indent="0">
              <a:buNone/>
            </a:pP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 tisti (or., mn.): 	</a:t>
            </a:r>
            <a:r>
              <a:rPr lang="sl-SI" sz="4000" b="1" dirty="0"/>
              <a:t>tistimi</a:t>
            </a:r>
            <a:r>
              <a:rPr lang="sl-SI" sz="4000" dirty="0"/>
              <a:t>			</a:t>
            </a: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 ta (tož., ed., ž. sp): 	</a:t>
            </a:r>
            <a:r>
              <a:rPr lang="sl-SI" sz="4000" b="1" dirty="0"/>
              <a:t>to</a:t>
            </a:r>
            <a:endParaRPr lang="en-US" sz="4000" dirty="0"/>
          </a:p>
          <a:p>
            <a:pPr marL="0" indent="0">
              <a:buNone/>
            </a:pP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 ta (daj., ed., ž. sp.):	 </a:t>
            </a:r>
            <a:r>
              <a:rPr lang="sl-SI" sz="4000" b="1" dirty="0"/>
              <a:t>tej</a:t>
            </a:r>
            <a:r>
              <a:rPr lang="sl-SI" sz="4000" dirty="0"/>
              <a:t>			</a:t>
            </a: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 tisti (daj., dv.):	 </a:t>
            </a:r>
            <a:r>
              <a:rPr lang="sl-SI" sz="4000" b="1" dirty="0"/>
              <a:t>tistima</a:t>
            </a:r>
            <a:endParaRPr lang="en-US" sz="4000" dirty="0"/>
          </a:p>
          <a:p>
            <a:pPr marL="0" indent="0">
              <a:buNone/>
            </a:pP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oni (rod., dv.): 	</a:t>
            </a:r>
            <a:r>
              <a:rPr lang="sl-SI" sz="4000" b="1" dirty="0"/>
              <a:t>onih</a:t>
            </a:r>
            <a:r>
              <a:rPr lang="sl-SI" sz="4000" dirty="0"/>
              <a:t>			</a:t>
            </a: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 tak (mest., ed., sr. sp.): </a:t>
            </a:r>
            <a:r>
              <a:rPr lang="sl-SI" sz="4000" b="1" dirty="0"/>
              <a:t>takem</a:t>
            </a:r>
            <a:endParaRPr lang="en-US" sz="4000" dirty="0"/>
          </a:p>
          <a:p>
            <a:pPr marL="0" indent="0">
              <a:buNone/>
            </a:pP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 ta (tož., mn., m. sp.):	 </a:t>
            </a:r>
            <a:r>
              <a:rPr lang="sl-SI" sz="4000" b="1" dirty="0"/>
              <a:t>te</a:t>
            </a:r>
            <a:r>
              <a:rPr lang="sl-SI" sz="4000" dirty="0"/>
              <a:t>		</a:t>
            </a:r>
            <a:r>
              <a:rPr lang="sl-SI" sz="4000" dirty="0">
                <a:sym typeface="Wingdings" panose="05000000000000000000" pitchFamily="2" charset="2"/>
              </a:rPr>
              <a:t></a:t>
            </a:r>
            <a:r>
              <a:rPr lang="sl-SI" sz="4000" dirty="0"/>
              <a:t> ta (im., dv., m. sp.):	 </a:t>
            </a:r>
            <a:r>
              <a:rPr lang="sl-SI" sz="4000" b="1" dirty="0"/>
              <a:t>ta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FE433C-A8A5-442E-9052-98C3DACB8C33}"/>
              </a:ext>
            </a:extLst>
          </p:cNvPr>
          <p:cNvSpPr/>
          <p:nvPr/>
        </p:nvSpPr>
        <p:spPr>
          <a:xfrm>
            <a:off x="395536" y="4725144"/>
            <a:ext cx="33843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Ponovi uradno in neuradno vabilo, reši naloge v SDZ 2, str. 4-9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04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l-SI" dirty="0">
                <a:solidFill>
                  <a:srgbClr val="FF0000"/>
                </a:solidFill>
              </a:rPr>
              <a:t>OSEBNI ZAIMEK</a:t>
            </a:r>
          </a:p>
          <a:p>
            <a:pPr marL="0" indent="0">
              <a:buNone/>
            </a:pPr>
            <a:r>
              <a:rPr lang="sl-SI" dirty="0">
                <a:solidFill>
                  <a:srgbClr val="00B050"/>
                </a:solidFill>
              </a:rPr>
              <a:t>Iz teh zaimkov razberemo osebo. </a:t>
            </a:r>
          </a:p>
          <a:p>
            <a:pPr marL="514350" indent="-514350">
              <a:buNone/>
            </a:pPr>
            <a:r>
              <a:rPr lang="sl-SI" dirty="0">
                <a:solidFill>
                  <a:srgbClr val="FF0000"/>
                </a:solidFill>
              </a:rPr>
              <a:t>Reši: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6480"/>
              </p:ext>
            </p:extLst>
          </p:nvPr>
        </p:nvGraphicFramePr>
        <p:xfrm>
          <a:off x="251520" y="2060848"/>
          <a:ext cx="8064896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/>
                        <a:t>EDNINA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/>
                        <a:t>DVOJINA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/>
                        <a:t>MNOŽINA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sl-SI" sz="2400" b="1" dirty="0"/>
                        <a:t>1. OSEBA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sl-SI" sz="2400" b="1" dirty="0"/>
                        <a:t>2. OSEBA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sl-SI" sz="2400" b="1" dirty="0"/>
                        <a:t>3. OSEBA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Pravokotnik 5"/>
          <p:cNvSpPr/>
          <p:nvPr/>
        </p:nvSpPr>
        <p:spPr>
          <a:xfrm>
            <a:off x="2288114" y="3076517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JAZ</a:t>
            </a:r>
          </a:p>
        </p:txBody>
      </p:sp>
      <p:sp>
        <p:nvSpPr>
          <p:cNvPr id="7" name="Pravokotnik 6"/>
          <p:cNvSpPr/>
          <p:nvPr/>
        </p:nvSpPr>
        <p:spPr>
          <a:xfrm>
            <a:off x="2249819" y="4078477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TI</a:t>
            </a:r>
          </a:p>
        </p:txBody>
      </p:sp>
      <p:sp>
        <p:nvSpPr>
          <p:cNvPr id="8" name="Pravokotnik 7"/>
          <p:cNvSpPr/>
          <p:nvPr/>
        </p:nvSpPr>
        <p:spPr>
          <a:xfrm>
            <a:off x="2241352" y="5013176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ON/ONA</a:t>
            </a:r>
          </a:p>
        </p:txBody>
      </p:sp>
      <p:sp>
        <p:nvSpPr>
          <p:cNvPr id="9" name="Pravokotnik 8"/>
          <p:cNvSpPr/>
          <p:nvPr/>
        </p:nvSpPr>
        <p:spPr>
          <a:xfrm>
            <a:off x="3862356" y="3106936"/>
            <a:ext cx="20078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MIDVA/MIDVE</a:t>
            </a:r>
          </a:p>
        </p:txBody>
      </p:sp>
      <p:sp>
        <p:nvSpPr>
          <p:cNvPr id="10" name="Pravokotnik 9"/>
          <p:cNvSpPr/>
          <p:nvPr/>
        </p:nvSpPr>
        <p:spPr>
          <a:xfrm>
            <a:off x="3913074" y="4078477"/>
            <a:ext cx="177537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VIDVA/VIDVE</a:t>
            </a:r>
          </a:p>
        </p:txBody>
      </p:sp>
      <p:sp>
        <p:nvSpPr>
          <p:cNvPr id="11" name="Pravokotnik 10"/>
          <p:cNvSpPr/>
          <p:nvPr/>
        </p:nvSpPr>
        <p:spPr>
          <a:xfrm>
            <a:off x="3926065" y="4869160"/>
            <a:ext cx="20882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ONADVA/ONIDVE</a:t>
            </a:r>
          </a:p>
        </p:txBody>
      </p:sp>
      <p:sp>
        <p:nvSpPr>
          <p:cNvPr id="12" name="Pravokotnik 11"/>
          <p:cNvSpPr/>
          <p:nvPr/>
        </p:nvSpPr>
        <p:spPr>
          <a:xfrm>
            <a:off x="6588224" y="3106936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MI/ME</a:t>
            </a:r>
          </a:p>
        </p:txBody>
      </p:sp>
      <p:sp>
        <p:nvSpPr>
          <p:cNvPr id="13" name="Pravokotnik 12"/>
          <p:cNvSpPr/>
          <p:nvPr/>
        </p:nvSpPr>
        <p:spPr>
          <a:xfrm>
            <a:off x="6553708" y="4056856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VI/VE</a:t>
            </a:r>
          </a:p>
        </p:txBody>
      </p:sp>
      <p:sp>
        <p:nvSpPr>
          <p:cNvPr id="14" name="Pravokotnik 13"/>
          <p:cNvSpPr/>
          <p:nvPr/>
        </p:nvSpPr>
        <p:spPr>
          <a:xfrm>
            <a:off x="6606893" y="4869160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ONI/ONE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525483-7C22-41FA-B8AF-CEDD84B4F7AF}"/>
              </a:ext>
            </a:extLst>
          </p:cNvPr>
          <p:cNvSpPr/>
          <p:nvPr/>
        </p:nvSpPr>
        <p:spPr>
          <a:xfrm>
            <a:off x="5076056" y="116632"/>
            <a:ext cx="3960440" cy="5525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To je učna snov 6. razreda, zato je le ponovitev že znanega.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1926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dirty="0"/>
              <a:t>Poleg </a:t>
            </a:r>
            <a:r>
              <a:rPr lang="sl-SI" dirty="0">
                <a:solidFill>
                  <a:srgbClr val="00B050"/>
                </a:solidFill>
              </a:rPr>
              <a:t>osebe</a:t>
            </a:r>
            <a:r>
              <a:rPr lang="sl-SI" dirty="0"/>
              <a:t>, jim lahko določimo še </a:t>
            </a:r>
            <a:r>
              <a:rPr lang="sl-SI" dirty="0">
                <a:solidFill>
                  <a:srgbClr val="00B050"/>
                </a:solidFill>
              </a:rPr>
              <a:t>spol, število in sklon</a:t>
            </a:r>
            <a:r>
              <a:rPr lang="sl-SI" dirty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Poznamo 3 oblike:</a:t>
            </a:r>
          </a:p>
          <a:p>
            <a:pPr marL="0" indent="0">
              <a:buNone/>
            </a:pPr>
            <a:r>
              <a:rPr lang="sl-SI" dirty="0"/>
              <a:t>-</a:t>
            </a:r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NAGLASNA</a:t>
            </a:r>
            <a:r>
              <a:rPr lang="sl-SI" dirty="0"/>
              <a:t>: mene, tebe</a:t>
            </a:r>
          </a:p>
          <a:p>
            <a:pPr marL="0" indent="0">
              <a:buNone/>
            </a:pPr>
            <a:r>
              <a:rPr lang="sl-SI" dirty="0"/>
              <a:t>-</a:t>
            </a:r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NASLONSKA</a:t>
            </a:r>
            <a:r>
              <a:rPr lang="sl-SI" dirty="0"/>
              <a:t>: me, te</a:t>
            </a:r>
          </a:p>
          <a:p>
            <a:pPr marL="0" indent="0">
              <a:buNone/>
            </a:pPr>
            <a:r>
              <a:rPr lang="sl-SI" dirty="0"/>
              <a:t>-</a:t>
            </a:r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NAVEZNA</a:t>
            </a:r>
            <a:r>
              <a:rPr lang="sl-SI" dirty="0"/>
              <a:t>: predlog + naslonka oblika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1. Sklanjaj zaimke v vseh treh številih: jaz, ti.</a:t>
            </a:r>
          </a:p>
          <a:p>
            <a:pPr marL="0" indent="0">
              <a:buNone/>
            </a:pPr>
            <a:r>
              <a:rPr lang="sl-SI" dirty="0"/>
              <a:t>               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38730"/>
            <a:ext cx="2592288" cy="1267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8D9BEE6-5418-4F34-9372-0A790305931F}"/>
              </a:ext>
            </a:extLst>
          </p:cNvPr>
          <p:cNvSpPr/>
          <p:nvPr/>
        </p:nvSpPr>
        <p:spPr>
          <a:xfrm>
            <a:off x="5940152" y="4509120"/>
            <a:ext cx="28083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Prepiši naloge in jih reši.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3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0" y="332657"/>
            <a:ext cx="91440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400" dirty="0">
                <a:latin typeface="Forte" pitchFamily="66" charset="0"/>
              </a:rPr>
              <a:t>2. V besedilu podčrtaj osebne zaimke, nato pa jih izpiši v tabelo in jim določi spol, osebo, število, sklon in nanašalnico.</a:t>
            </a:r>
          </a:p>
          <a:p>
            <a:pPr>
              <a:buNone/>
            </a:pPr>
            <a:endParaRPr lang="sl-SI" sz="2400" dirty="0">
              <a:latin typeface="Forte" pitchFamily="66" charset="0"/>
            </a:endParaRPr>
          </a:p>
          <a:p>
            <a:pPr>
              <a:buNone/>
            </a:pPr>
            <a:r>
              <a:rPr lang="sl-SI" sz="2400" dirty="0">
                <a:latin typeface="Forte" pitchFamily="66" charset="0"/>
              </a:rPr>
              <a:t>     </a:t>
            </a:r>
            <a:r>
              <a:rPr lang="sl-SI" sz="2400" dirty="0">
                <a:latin typeface="Arial" pitchFamily="34" charset="0"/>
                <a:cs typeface="Arial" pitchFamily="34" charset="0"/>
              </a:rPr>
              <a:t>Nina je sestrina prijateljica. Doma je na Bledu. Velikokrat jo obiščem. Sedaj je že dolgo nisem videla, ker jo je v posteljo položila gripa. Zanjo skrbi babica, saj so starši v službi. Pogosto jo pokličem po telefonu, da ji ni dolgčas. Radi poklepetava. Ima brata, ki jo rad jezi. Ona je z njim potrpežljiva, ker je mlajši.</a:t>
            </a:r>
          </a:p>
          <a:p>
            <a:pPr>
              <a:buNone/>
            </a:pPr>
            <a:r>
              <a:rPr lang="sl-SI" sz="2400" dirty="0">
                <a:latin typeface="Forte" panose="03060902040502070203" pitchFamily="66" charset="0"/>
                <a:cs typeface="Arial" pitchFamily="34" charset="0"/>
              </a:rPr>
              <a:t>3. </a:t>
            </a:r>
            <a:r>
              <a:rPr lang="sl-SI" altLang="sl-SI" sz="2400" dirty="0">
                <a:solidFill>
                  <a:prstClr val="black"/>
                </a:solidFill>
                <a:latin typeface="Forte" panose="03060902040502070203" pitchFamily="66" charset="0"/>
              </a:rPr>
              <a:t>V preglednico zapiši obliko osebnega zaimka </a:t>
            </a:r>
          </a:p>
          <a:p>
            <a:pPr>
              <a:buNone/>
            </a:pPr>
            <a:endParaRPr lang="sl-SI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800" dirty="0">
                <a:latin typeface="Arial" pitchFamily="34" charset="0"/>
                <a:cs typeface="Arial" pitchFamily="34" charset="0"/>
              </a:rPr>
              <a:t>    </a:t>
            </a:r>
            <a:endParaRPr lang="sl-SI" sz="2800" dirty="0">
              <a:latin typeface="Forte" pitchFamily="66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289F38A-4AD3-4F45-9CE8-00D205694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295466"/>
              </p:ext>
            </p:extLst>
          </p:nvPr>
        </p:nvGraphicFramePr>
        <p:xfrm>
          <a:off x="1043608" y="4232491"/>
          <a:ext cx="60960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sl-SI" sz="1800" dirty="0"/>
                        <a:t>zaimek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Oblika zaimka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sl-SI" sz="1800" i="1" dirty="0"/>
                        <a:t>mene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sl-SI" sz="1800" i="1" dirty="0"/>
                        <a:t>me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sl-SI" sz="1800" i="1" dirty="0"/>
                        <a:t>zame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sl-SI" sz="1800" i="1" dirty="0"/>
                        <a:t>njemu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sl-SI" sz="1800" i="1" dirty="0"/>
                        <a:t>mu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sl-SI" sz="1800" i="1" dirty="0"/>
                        <a:t>nanj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76C1C-725A-4EC5-AC15-26E8F46AE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AADCF-4B48-450A-B72B-BD94CC29C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Preglej rešene naloge s pomočjo rešitev (pravilne si obkljukaj, napačne pa popravi).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3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-22117"/>
            <a:ext cx="6408712" cy="630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lipsa 4"/>
          <p:cNvSpPr/>
          <p:nvPr/>
        </p:nvSpPr>
        <p:spPr>
          <a:xfrm>
            <a:off x="3059832" y="2132856"/>
            <a:ext cx="57606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lipsa 5"/>
          <p:cNvSpPr/>
          <p:nvPr/>
        </p:nvSpPr>
        <p:spPr>
          <a:xfrm>
            <a:off x="3059832" y="2996952"/>
            <a:ext cx="57606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/>
          <p:cNvSpPr/>
          <p:nvPr/>
        </p:nvSpPr>
        <p:spPr>
          <a:xfrm>
            <a:off x="2987824" y="3789040"/>
            <a:ext cx="72008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lipsa 9"/>
          <p:cNvSpPr/>
          <p:nvPr/>
        </p:nvSpPr>
        <p:spPr>
          <a:xfrm>
            <a:off x="3995936" y="6021288"/>
            <a:ext cx="24482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NASLONSKA OBLIKA</a:t>
            </a:r>
          </a:p>
        </p:txBody>
      </p:sp>
      <p:cxnSp>
        <p:nvCxnSpPr>
          <p:cNvPr id="12" name="Raven puščični povezovalnik 11"/>
          <p:cNvCxnSpPr>
            <a:stCxn id="7" idx="6"/>
          </p:cNvCxnSpPr>
          <p:nvPr/>
        </p:nvCxnSpPr>
        <p:spPr>
          <a:xfrm>
            <a:off x="3707904" y="3933056"/>
            <a:ext cx="864096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aobljeni pravokotnik 12"/>
          <p:cNvSpPr/>
          <p:nvPr/>
        </p:nvSpPr>
        <p:spPr>
          <a:xfrm>
            <a:off x="2987824" y="620688"/>
            <a:ext cx="648072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Zaobljeni pravokotnik 15"/>
          <p:cNvSpPr/>
          <p:nvPr/>
        </p:nvSpPr>
        <p:spPr>
          <a:xfrm>
            <a:off x="3140224" y="2492896"/>
            <a:ext cx="648072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Zaobljeni pravokotnik 16"/>
          <p:cNvSpPr/>
          <p:nvPr/>
        </p:nvSpPr>
        <p:spPr>
          <a:xfrm>
            <a:off x="3080461" y="3255959"/>
            <a:ext cx="648072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Zaobljeni pravokotnik 18"/>
          <p:cNvSpPr/>
          <p:nvPr/>
        </p:nvSpPr>
        <p:spPr>
          <a:xfrm>
            <a:off x="3101090" y="4149080"/>
            <a:ext cx="648072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Zaobljeni pravokotnik 19"/>
          <p:cNvSpPr/>
          <p:nvPr/>
        </p:nvSpPr>
        <p:spPr>
          <a:xfrm>
            <a:off x="3101090" y="4725144"/>
            <a:ext cx="648072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Zaobljeni pravokotnik 20"/>
          <p:cNvSpPr/>
          <p:nvPr/>
        </p:nvSpPr>
        <p:spPr>
          <a:xfrm>
            <a:off x="3049794" y="5301208"/>
            <a:ext cx="802126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Zaobljeni pravokotnik 21"/>
          <p:cNvSpPr/>
          <p:nvPr/>
        </p:nvSpPr>
        <p:spPr>
          <a:xfrm>
            <a:off x="0" y="5085184"/>
            <a:ext cx="1403648" cy="9361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NAGLASNA OBLIKA</a:t>
            </a:r>
          </a:p>
        </p:txBody>
      </p:sp>
      <p:cxnSp>
        <p:nvCxnSpPr>
          <p:cNvPr id="15" name="Raven puščični povezovalnik 14"/>
          <p:cNvCxnSpPr/>
          <p:nvPr/>
        </p:nvCxnSpPr>
        <p:spPr>
          <a:xfrm flipH="1">
            <a:off x="1403648" y="2636912"/>
            <a:ext cx="1676813" cy="23402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21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584"/>
            <a:ext cx="6580005" cy="6530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70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176464"/>
          </a:xfrm>
        </p:spPr>
        <p:txBody>
          <a:bodyPr/>
          <a:lstStyle/>
          <a:p>
            <a:pPr fontAlgn="t">
              <a:buNone/>
            </a:pPr>
            <a:r>
              <a:rPr lang="sl-SI" dirty="0">
                <a:latin typeface="Arial" pitchFamily="34" charset="0"/>
                <a:cs typeface="Arial" pitchFamily="34" charset="0"/>
              </a:rPr>
              <a:t>   Nina je sestrina prijateljica. Doma je na Bledu. Velikokrat </a:t>
            </a:r>
            <a: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</a:t>
            </a:r>
            <a:r>
              <a:rPr lang="sl-SI" dirty="0">
                <a:latin typeface="Arial" pitchFamily="34" charset="0"/>
                <a:cs typeface="Arial" pitchFamily="34" charset="0"/>
              </a:rPr>
              <a:t> obiščem. Sedaj </a:t>
            </a:r>
            <a: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</a:t>
            </a:r>
            <a:r>
              <a:rPr lang="sl-SI" dirty="0">
                <a:latin typeface="Arial" pitchFamily="34" charset="0"/>
                <a:cs typeface="Arial" pitchFamily="34" charset="0"/>
              </a:rPr>
              <a:t> že dolgo nisem videla, ker </a:t>
            </a:r>
            <a: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</a:t>
            </a:r>
            <a:r>
              <a:rPr lang="sl-SI" dirty="0">
                <a:latin typeface="Arial" pitchFamily="34" charset="0"/>
                <a:cs typeface="Arial" pitchFamily="34" charset="0"/>
              </a:rPr>
              <a:t> je v posteljo položila gripa. </a:t>
            </a:r>
            <a: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Zanjo</a:t>
            </a:r>
            <a:r>
              <a:rPr lang="sl-SI" dirty="0">
                <a:latin typeface="Arial" pitchFamily="34" charset="0"/>
                <a:cs typeface="Arial" pitchFamily="34" charset="0"/>
              </a:rPr>
              <a:t> skrbi babica, saj so starši v službi. Pogosto </a:t>
            </a:r>
            <a: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</a:t>
            </a:r>
            <a:r>
              <a:rPr lang="sl-SI" dirty="0">
                <a:latin typeface="Arial" pitchFamily="34" charset="0"/>
                <a:cs typeface="Arial" pitchFamily="34" charset="0"/>
              </a:rPr>
              <a:t> pokličem po telefonu, da </a:t>
            </a:r>
            <a: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ji</a:t>
            </a:r>
            <a:r>
              <a:rPr lang="sl-SI" dirty="0">
                <a:latin typeface="Arial" pitchFamily="34" charset="0"/>
                <a:cs typeface="Arial" pitchFamily="34" charset="0"/>
              </a:rPr>
              <a:t> ni dolgčas. Radi poklepetava. Ima brata, ki </a:t>
            </a:r>
            <a: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</a:t>
            </a:r>
            <a:r>
              <a:rPr lang="sl-SI" dirty="0">
                <a:latin typeface="Arial" pitchFamily="34" charset="0"/>
                <a:cs typeface="Arial" pitchFamily="34" charset="0"/>
              </a:rPr>
              <a:t> rad jezi. </a:t>
            </a:r>
            <a: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Ona </a:t>
            </a:r>
            <a:r>
              <a:rPr lang="sl-SI" dirty="0">
                <a:latin typeface="Arial" pitchFamily="34" charset="0"/>
                <a:cs typeface="Arial" pitchFamily="34" charset="0"/>
              </a:rPr>
              <a:t>je z </a:t>
            </a:r>
            <a: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njim</a:t>
            </a:r>
            <a:r>
              <a:rPr lang="sl-SI" dirty="0">
                <a:latin typeface="Arial" pitchFamily="34" charset="0"/>
                <a:cs typeface="Arial" pitchFamily="34" charset="0"/>
              </a:rPr>
              <a:t> potrpežljiva, ker je mlajši.</a:t>
            </a:r>
          </a:p>
          <a:p>
            <a:pPr fontAlgn="t"/>
            <a:endParaRPr lang="sl-SI" b="1" dirty="0">
              <a:latin typeface="Arial" pitchFamily="34" charset="0"/>
              <a:cs typeface="Arial" pitchFamily="34" charset="0"/>
            </a:endParaRPr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algn="just">
              <a:buNone/>
            </a:pPr>
            <a:endParaRPr lang="sl-SI" dirty="0">
              <a:latin typeface="Arial" pitchFamily="34" charset="0"/>
              <a:cs typeface="Arial" pitchFamily="34" charset="0"/>
            </a:endParaRPr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b="1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fontAlgn="t"/>
            <a:endParaRPr lang="sl-SI" dirty="0"/>
          </a:p>
          <a:p>
            <a:pPr algn="just">
              <a:buNone/>
            </a:pP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4581128"/>
          <a:ext cx="7992888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r>
                        <a:rPr lang="sl-SI" dirty="0"/>
                        <a:t>ZAIMEK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SPOL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OSEBA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ŠTEVILO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SKLON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NANAŠALNICA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r>
                        <a:rPr lang="sl-SI" sz="2400" dirty="0"/>
                        <a:t>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/>
                        <a:t>ŽENSKI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/>
                        <a:t>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/>
                        <a:t>TOŽILNIK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/>
                        <a:t>NINA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1429</Words>
  <Application>Microsoft Office PowerPoint</Application>
  <PresentationFormat>On-screen Show (4:3)</PresentationFormat>
  <Paragraphs>324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Forte</vt:lpstr>
      <vt:lpstr>Wingdings</vt:lpstr>
      <vt:lpstr>Wingdings 2</vt:lpstr>
      <vt:lpstr>Officeova tema</vt:lpstr>
      <vt:lpstr>PowerPoint Presentation</vt:lpstr>
      <vt:lpstr>ZAIMKI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SAMOSTALNIK</dc:title>
  <dc:creator>Sara</dc:creator>
  <cp:lastModifiedBy>Dejan Kostajnšek</cp:lastModifiedBy>
  <cp:revision>51</cp:revision>
  <dcterms:created xsi:type="dcterms:W3CDTF">2014-02-11T10:10:27Z</dcterms:created>
  <dcterms:modified xsi:type="dcterms:W3CDTF">2020-03-21T21:12:49Z</dcterms:modified>
</cp:coreProperties>
</file>