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64" r:id="rId9"/>
    <p:sldId id="273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/>
              <a:pPr/>
              <a:t>15. 03. 2020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/>
              <a:pPr/>
              <a:t>15. 03. 2020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/>
              <a:pPr/>
              <a:t>15. 03. 2020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/>
              <a:pPr/>
              <a:t>15. 03. 2020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/>
              <a:pPr/>
              <a:t>15. 03. 2020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/>
              <a:pPr/>
              <a:t>15. 03. 2020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/>
              <a:pPr/>
              <a:t>15. 03. 2020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/>
              <a:pPr/>
              <a:t>15. 03. 2020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/>
              <a:pPr/>
              <a:t>15. 03. 2020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/>
              <a:pPr/>
              <a:t>15. 03. 2020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3AE-DDA8-4486-823F-38EF5EDF9CDA}" type="datetimeFigureOut">
              <a:rPr lang="sl-SI" smtClean="0"/>
              <a:pPr/>
              <a:t>15. 03. 2020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AE57D-831B-4F5B-8C95-2FF1B013E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D3AE-DDA8-4486-823F-38EF5EDF9CDA}" type="datetimeFigureOut">
              <a:rPr lang="sl-SI" smtClean="0"/>
              <a:pPr/>
              <a:t>15. 03. 2020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AE57D-831B-4F5B-8C95-2FF1B013E1E8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kus.si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kus.si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568952" cy="2664296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l-SI" sz="4800" b="1" dirty="0" smtClean="0">
                <a:solidFill>
                  <a:srgbClr val="FF0000"/>
                </a:solidFill>
              </a:rPr>
              <a:t>ZAKAJ JE PROPADEL KOMUNIZEM V VZHODNEM BLOKU</a:t>
            </a:r>
            <a:endParaRPr lang="sl-SI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UGANKA</a:t>
            </a:r>
            <a:endParaRPr lang="sl-SI" b="1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</p:nvPr>
        </p:nvGraphicFramePr>
        <p:xfrm>
          <a:off x="1763688" y="1124744"/>
          <a:ext cx="5112568" cy="2282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227">
                <a:tc>
                  <a:txBody>
                    <a:bodyPr/>
                    <a:lstStyle/>
                    <a:p>
                      <a:pPr algn="r"/>
                      <a:r>
                        <a:rPr lang="sl-SI" dirty="0" smtClean="0"/>
                        <a:t>KRAM</a:t>
                      </a:r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sl-SI" dirty="0" smtClean="0"/>
                        <a:t>EŠČICA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36">
                <a:tc>
                  <a:txBody>
                    <a:bodyPr/>
                    <a:lstStyle/>
                    <a:p>
                      <a:pPr algn="r"/>
                      <a:r>
                        <a:rPr lang="sl-SI" dirty="0" smtClean="0"/>
                        <a:t>TOPO</a:t>
                      </a:r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r>
                        <a:rPr lang="sl-SI" dirty="0" smtClean="0"/>
                        <a:t>OBEC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36">
                <a:tc>
                  <a:txBody>
                    <a:bodyPr/>
                    <a:lstStyle/>
                    <a:p>
                      <a:pPr algn="r"/>
                      <a:r>
                        <a:rPr lang="sl-SI" dirty="0" smtClean="0"/>
                        <a:t>VIDE</a:t>
                      </a:r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sl-SI" dirty="0" smtClean="0"/>
                        <a:t>LIKA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36">
                <a:tc>
                  <a:txBody>
                    <a:bodyPr/>
                    <a:lstStyle/>
                    <a:p>
                      <a:pPr algn="r"/>
                      <a:r>
                        <a:rPr lang="sl-SI" dirty="0" smtClean="0"/>
                        <a:t>STO</a:t>
                      </a:r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sl-SI" dirty="0" smtClean="0"/>
                        <a:t>OD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36">
                <a:tc>
                  <a:txBody>
                    <a:bodyPr/>
                    <a:lstStyle/>
                    <a:p>
                      <a:pPr algn="r"/>
                      <a:r>
                        <a:rPr lang="sl-SI" dirty="0" smtClean="0"/>
                        <a:t>ZAVES</a:t>
                      </a:r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Č</a:t>
                      </a:r>
                      <a:r>
                        <a:rPr lang="sl-SI" dirty="0" smtClean="0"/>
                        <a:t>MERIKA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36">
                <a:tc>
                  <a:txBody>
                    <a:bodyPr/>
                    <a:lstStyle/>
                    <a:p>
                      <a:pPr algn="r"/>
                      <a:r>
                        <a:rPr lang="sl-SI" dirty="0" smtClean="0"/>
                        <a:t>GROZ</a:t>
                      </a:r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sl-SI" dirty="0" smtClean="0"/>
                        <a:t>ELITEV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Ograda vsebine 3"/>
          <p:cNvGraphicFramePr>
            <a:graphicFrameLocks noGrp="1"/>
          </p:cNvGraphicFramePr>
          <p:nvPr>
            <p:ph idx="1"/>
          </p:nvPr>
        </p:nvGraphicFramePr>
        <p:xfrm>
          <a:off x="1763688" y="3717032"/>
          <a:ext cx="5112568" cy="288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r>
                        <a:rPr lang="sl-SI" dirty="0" smtClean="0"/>
                        <a:t>KRAM</a:t>
                      </a:r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sl-SI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sl-SI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sl-SI" dirty="0" smtClean="0"/>
                        <a:t>EŠČICA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r"/>
                      <a:r>
                        <a:rPr lang="sl-SI" dirty="0" smtClean="0"/>
                        <a:t>TOPOT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R</a:t>
                      </a:r>
                      <a:endParaRPr lang="sl-SI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ZOBEC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r"/>
                      <a:r>
                        <a:rPr lang="sl-SI" dirty="0" smtClean="0"/>
                        <a:t>VIDEZ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O</a:t>
                      </a:r>
                      <a:endParaRPr lang="sl-SI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SLIKA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r"/>
                      <a:r>
                        <a:rPr lang="sl-SI" dirty="0" smtClean="0"/>
                        <a:t>STOL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P</a:t>
                      </a:r>
                      <a:endParaRPr lang="sl-SI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SOD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r"/>
                      <a:r>
                        <a:rPr lang="sl-SI" dirty="0" smtClean="0"/>
                        <a:t>ZAVEST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A</a:t>
                      </a:r>
                      <a:endParaRPr lang="sl-SI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ČMERIKA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r"/>
                      <a:r>
                        <a:rPr lang="sl-SI" dirty="0" smtClean="0"/>
                        <a:t>GROZA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 dirty="0" smtClean="0"/>
                        <a:t>D</a:t>
                      </a:r>
                      <a:endParaRPr lang="sl-SI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SELITEV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sl-SI" sz="3600" b="1" dirty="0" smtClean="0"/>
              <a:t>1. Vzhodna Evropa – berlinskega zidu ni več</a:t>
            </a:r>
            <a:endParaRPr lang="sl-SI" sz="3600" b="1" dirty="0"/>
          </a:p>
        </p:txBody>
      </p:sp>
      <p:pic>
        <p:nvPicPr>
          <p:cNvPr id="1026" name="Picture 2" descr="C:\Users\Helena\Pictures\Microsoftov organizator izrezkov\MC900441723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404664"/>
            <a:ext cx="651520" cy="65152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72816"/>
            <a:ext cx="4591050" cy="2228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Pravokotnik 6"/>
          <p:cNvSpPr/>
          <p:nvPr/>
        </p:nvSpPr>
        <p:spPr>
          <a:xfrm>
            <a:off x="395536" y="5013176"/>
            <a:ext cx="7776864" cy="1368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/>
              <a:t>Spremembe v Sovjetski zvezi so leta 1989 spodbudile spremembe v vzhodni Evropi. Ljudje so zahtevali svobodo govora, zborovanj, potovanj in svobodne volitve.</a:t>
            </a:r>
            <a:endParaRPr lang="sl-SI" sz="2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3577382" cy="291269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Oblak 8"/>
          <p:cNvSpPr/>
          <p:nvPr/>
        </p:nvSpPr>
        <p:spPr>
          <a:xfrm>
            <a:off x="2843808" y="836712"/>
            <a:ext cx="1872208" cy="936104"/>
          </a:xfrm>
          <a:prstGeom prst="cloudCallout">
            <a:avLst>
              <a:gd name="adj1" fmla="val -32602"/>
              <a:gd name="adj2" fmla="val 1036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POLJSKA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0" name="Oblak 9"/>
          <p:cNvSpPr/>
          <p:nvPr/>
        </p:nvSpPr>
        <p:spPr>
          <a:xfrm>
            <a:off x="5652120" y="980728"/>
            <a:ext cx="1944216" cy="720080"/>
          </a:xfrm>
          <a:prstGeom prst="cloudCallout">
            <a:avLst>
              <a:gd name="adj1" fmla="val -34999"/>
              <a:gd name="adj2" fmla="val 885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ROMUNIJA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1" name="Oblak 10"/>
          <p:cNvSpPr/>
          <p:nvPr/>
        </p:nvSpPr>
        <p:spPr>
          <a:xfrm>
            <a:off x="3563888" y="4149080"/>
            <a:ext cx="2160240" cy="1080120"/>
          </a:xfrm>
          <a:prstGeom prst="cloudCallout">
            <a:avLst>
              <a:gd name="adj1" fmla="val 71984"/>
              <a:gd name="adj2" fmla="val 482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MADŽARSKA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12" name="Oblak 11"/>
          <p:cNvSpPr/>
          <p:nvPr/>
        </p:nvSpPr>
        <p:spPr>
          <a:xfrm>
            <a:off x="6372200" y="4077072"/>
            <a:ext cx="2520280" cy="1008112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solidFill>
                  <a:srgbClr val="FF0000"/>
                </a:solidFill>
              </a:rPr>
              <a:t>ČEŠKOSLOVAŠKA</a:t>
            </a:r>
            <a:endParaRPr lang="sl-SI" sz="1600" b="1" dirty="0">
              <a:solidFill>
                <a:srgbClr val="FF0000"/>
              </a:solidFill>
            </a:endParaRPr>
          </a:p>
        </p:txBody>
      </p:sp>
      <p:sp>
        <p:nvSpPr>
          <p:cNvPr id="14" name="Oblak 13"/>
          <p:cNvSpPr/>
          <p:nvPr/>
        </p:nvSpPr>
        <p:spPr>
          <a:xfrm>
            <a:off x="0" y="4077072"/>
            <a:ext cx="2160240" cy="1080120"/>
          </a:xfrm>
          <a:prstGeom prst="cloudCallout">
            <a:avLst>
              <a:gd name="adj1" fmla="val 71984"/>
              <a:gd name="adj2" fmla="val 482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IN DRUGOD</a:t>
            </a:r>
            <a:endParaRPr lang="sl-SI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052736"/>
            <a:ext cx="3352497" cy="4353347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Zaobljeni pravokotnik 4"/>
          <p:cNvSpPr/>
          <p:nvPr/>
        </p:nvSpPr>
        <p:spPr>
          <a:xfrm>
            <a:off x="0" y="908720"/>
            <a:ext cx="2664296" cy="1368152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>
                <a:solidFill>
                  <a:srgbClr val="FF0000"/>
                </a:solidFill>
              </a:rPr>
              <a:t>Padec komunizma </a:t>
            </a:r>
            <a:r>
              <a:rPr lang="sl-SI" sz="2400" b="1" dirty="0" smtClean="0"/>
              <a:t>v NDR</a:t>
            </a:r>
            <a:endParaRPr lang="sl-SI" sz="2400" b="1" dirty="0"/>
          </a:p>
        </p:txBody>
      </p:sp>
      <p:sp>
        <p:nvSpPr>
          <p:cNvPr id="6" name="Zaobljeni pravokotnik 5"/>
          <p:cNvSpPr/>
          <p:nvPr/>
        </p:nvSpPr>
        <p:spPr>
          <a:xfrm>
            <a:off x="6300192" y="2708920"/>
            <a:ext cx="2664296" cy="165618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/>
              <a:t>Novembra </a:t>
            </a:r>
            <a:r>
              <a:rPr lang="sl-SI" sz="2400" b="1" dirty="0" smtClean="0">
                <a:solidFill>
                  <a:srgbClr val="FF0000"/>
                </a:solidFill>
              </a:rPr>
              <a:t>1989 </a:t>
            </a:r>
            <a:r>
              <a:rPr lang="sl-SI" sz="2400" b="1" dirty="0" smtClean="0"/>
              <a:t>odprli </a:t>
            </a:r>
          </a:p>
          <a:p>
            <a:pPr algn="ctr"/>
            <a:r>
              <a:rPr lang="sl-SI" sz="2400" b="1" dirty="0" smtClean="0">
                <a:solidFill>
                  <a:srgbClr val="FF0000"/>
                </a:solidFill>
              </a:rPr>
              <a:t>berlinski zid.</a:t>
            </a:r>
            <a:endParaRPr lang="sl-SI" sz="2400" b="1" dirty="0">
              <a:solidFill>
                <a:srgbClr val="FF0000"/>
              </a:solidFill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6372200" y="692696"/>
            <a:ext cx="2376264" cy="115212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/>
              <a:t>Množične demonstracije. </a:t>
            </a:r>
            <a:endParaRPr lang="sl-SI" sz="2400" b="1" dirty="0"/>
          </a:p>
        </p:txBody>
      </p:sp>
      <p:sp>
        <p:nvSpPr>
          <p:cNvPr id="8" name="Zaobljeni pravokotnik 7"/>
          <p:cNvSpPr/>
          <p:nvPr/>
        </p:nvSpPr>
        <p:spPr>
          <a:xfrm>
            <a:off x="0" y="3356992"/>
            <a:ext cx="2555776" cy="122413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/>
              <a:t>Ideje o </a:t>
            </a:r>
            <a:r>
              <a:rPr lang="sl-SI" sz="2400" b="1" dirty="0" smtClean="0">
                <a:solidFill>
                  <a:srgbClr val="FF0000"/>
                </a:solidFill>
              </a:rPr>
              <a:t>združitvi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Nemčij</a:t>
            </a:r>
            <a:r>
              <a:rPr lang="sl-SI" sz="2400" b="1" dirty="0" smtClean="0"/>
              <a:t>.</a:t>
            </a:r>
            <a:endParaRPr lang="sl-SI" sz="2400" b="1" dirty="0"/>
          </a:p>
        </p:txBody>
      </p:sp>
      <p:sp>
        <p:nvSpPr>
          <p:cNvPr id="9" name="Zaobljeni pravokotnik 8"/>
          <p:cNvSpPr/>
          <p:nvPr/>
        </p:nvSpPr>
        <p:spPr>
          <a:xfrm>
            <a:off x="1979712" y="5589240"/>
            <a:ext cx="5040560" cy="10801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/>
              <a:t>Oktobra </a:t>
            </a:r>
            <a:r>
              <a:rPr lang="sl-SI" sz="2400" b="1" dirty="0" smtClean="0">
                <a:solidFill>
                  <a:srgbClr val="FF0000"/>
                </a:solidFill>
              </a:rPr>
              <a:t>1990</a:t>
            </a:r>
            <a:r>
              <a:rPr lang="sl-SI" sz="2400" b="1" dirty="0" smtClean="0"/>
              <a:t> razglašena </a:t>
            </a:r>
            <a:r>
              <a:rPr lang="sl-SI" sz="2400" b="1" dirty="0" smtClean="0">
                <a:solidFill>
                  <a:srgbClr val="FF0000"/>
                </a:solidFill>
              </a:rPr>
              <a:t>združitev </a:t>
            </a:r>
            <a:r>
              <a:rPr lang="sl-SI" sz="2400" b="1" dirty="0" smtClean="0"/>
              <a:t>Vzhodne in Zahodne Nemčije.</a:t>
            </a:r>
            <a:endParaRPr lang="sl-SI" sz="2400" b="1" dirty="0"/>
          </a:p>
        </p:txBody>
      </p:sp>
      <p:sp>
        <p:nvSpPr>
          <p:cNvPr id="10" name="Zaobljeni pravokotnik 9"/>
          <p:cNvSpPr/>
          <p:nvPr/>
        </p:nvSpPr>
        <p:spPr>
          <a:xfrm>
            <a:off x="2915816" y="188640"/>
            <a:ext cx="3240360" cy="69269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dirty="0" smtClean="0"/>
              <a:t>NEMČIJA</a:t>
            </a:r>
            <a:endParaRPr lang="sl-SI" sz="2400" b="1" dirty="0"/>
          </a:p>
        </p:txBody>
      </p:sp>
      <p:sp>
        <p:nvSpPr>
          <p:cNvPr id="11" name="Pravokotnik 10">
            <a:hlinkClick r:id="rId3"/>
          </p:cNvPr>
          <p:cNvSpPr/>
          <p:nvPr/>
        </p:nvSpPr>
        <p:spPr>
          <a:xfrm>
            <a:off x="6444208" y="4869160"/>
            <a:ext cx="129875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l-SI" dirty="0" smtClean="0">
                <a:hlinkClick r:id="rId3"/>
              </a:rPr>
              <a:t>Berlinski zid</a:t>
            </a:r>
            <a:endParaRPr lang="sl-SI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l-SI" sz="3600" b="1" dirty="0" smtClean="0"/>
              <a:t>2. Jugoslavija – krvavi madež v Evropi</a:t>
            </a:r>
            <a:endParaRPr lang="sl-SI" sz="3600" b="1" dirty="0"/>
          </a:p>
        </p:txBody>
      </p:sp>
      <p:pic>
        <p:nvPicPr>
          <p:cNvPr id="3074" name="Picture 2" descr="C:\DUZS\PPT 9\Gradivo\SLIKE ZGODOVINA 9_prva izdaja\I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16832"/>
            <a:ext cx="3813048" cy="34107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Zaobljeni pravokotnik 4"/>
          <p:cNvSpPr/>
          <p:nvPr/>
        </p:nvSpPr>
        <p:spPr>
          <a:xfrm>
            <a:off x="395536" y="1268760"/>
            <a:ext cx="2232248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SFR Jugoslavija -večnacionalna država.</a:t>
            </a:r>
            <a:endParaRPr lang="sl-SI" sz="2000" b="1" dirty="0"/>
          </a:p>
        </p:txBody>
      </p:sp>
      <p:sp>
        <p:nvSpPr>
          <p:cNvPr id="6" name="Zaobljeni pravokotnik 5"/>
          <p:cNvSpPr/>
          <p:nvPr/>
        </p:nvSpPr>
        <p:spPr>
          <a:xfrm>
            <a:off x="6804248" y="1268760"/>
            <a:ext cx="1944216" cy="11521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Razlike in nestrpnost.</a:t>
            </a:r>
            <a:endParaRPr lang="sl-SI" sz="2000" b="1" dirty="0"/>
          </a:p>
        </p:txBody>
      </p:sp>
      <p:sp>
        <p:nvSpPr>
          <p:cNvPr id="7" name="Zaobljeni pravokotnik 6"/>
          <p:cNvSpPr/>
          <p:nvPr/>
        </p:nvSpPr>
        <p:spPr>
          <a:xfrm>
            <a:off x="6876256" y="3789040"/>
            <a:ext cx="1944216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Komunizem – “bratstvo in enotnost”.</a:t>
            </a:r>
            <a:endParaRPr lang="sl-SI" sz="2000" b="1" dirty="0"/>
          </a:p>
        </p:txBody>
      </p:sp>
      <p:sp>
        <p:nvSpPr>
          <p:cNvPr id="8" name="Zaobljeni pravokotnik 7"/>
          <p:cNvSpPr/>
          <p:nvPr/>
        </p:nvSpPr>
        <p:spPr>
          <a:xfrm>
            <a:off x="3923928" y="5517232"/>
            <a:ext cx="2016224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1980 umrl Tito.</a:t>
            </a:r>
            <a:endParaRPr lang="sl-SI" sz="2000" b="1" dirty="0"/>
          </a:p>
        </p:txBody>
      </p:sp>
      <p:sp>
        <p:nvSpPr>
          <p:cNvPr id="9" name="Zaobljeni pravokotnik 8"/>
          <p:cNvSpPr/>
          <p:nvPr/>
        </p:nvSpPr>
        <p:spPr>
          <a:xfrm>
            <a:off x="539552" y="4437112"/>
            <a:ext cx="2016224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Gospodarska kriza.</a:t>
            </a:r>
            <a:endParaRPr lang="sl-SI" sz="20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otnik 1"/>
          <p:cNvSpPr/>
          <p:nvPr/>
        </p:nvSpPr>
        <p:spPr>
          <a:xfrm>
            <a:off x="2627784" y="2348880"/>
            <a:ext cx="3744416" cy="19442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Konec 80. let so nacionalne napetosti narasle. Srbski predsednik Milošević je zahteval vodilno vlogo Srbije v Jugoslaviji.</a:t>
            </a:r>
            <a:endParaRPr lang="sl-SI" sz="2000" b="1" dirty="0"/>
          </a:p>
        </p:txBody>
      </p:sp>
      <p:sp>
        <p:nvSpPr>
          <p:cNvPr id="3" name="Zaobljeni pravokotnik 2"/>
          <p:cNvSpPr/>
          <p:nvPr/>
        </p:nvSpPr>
        <p:spPr>
          <a:xfrm>
            <a:off x="5508104" y="332656"/>
            <a:ext cx="1872208" cy="9361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Uprli Slovenija in Hrvaška.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4" name="Zaobljeni pravokotnik 3"/>
          <p:cNvSpPr/>
          <p:nvPr/>
        </p:nvSpPr>
        <p:spPr>
          <a:xfrm>
            <a:off x="6300192" y="1412776"/>
            <a:ext cx="2304256" cy="12241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1991 razglasili neodvisnost – razpad Jugoslavije.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5" name="Zaobljeni pravokotnik 4"/>
          <p:cNvSpPr/>
          <p:nvPr/>
        </p:nvSpPr>
        <p:spPr>
          <a:xfrm>
            <a:off x="6444208" y="2924944"/>
            <a:ext cx="2376264" cy="165618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Jugoslovanska vojska branila celovitost države – napadla Slovenijo in Hrvaško.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6516216" y="4797152"/>
            <a:ext cx="2016224" cy="10081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Vojna v Sloveniji hitro končala.</a:t>
            </a:r>
            <a:endParaRPr lang="sl-SI" sz="2000" b="1" dirty="0">
              <a:solidFill>
                <a:schemeClr val="bg1"/>
              </a:solidFill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3059832" y="4581128"/>
            <a:ext cx="3312368" cy="2276872"/>
            <a:chOff x="3059832" y="4581128"/>
            <a:chExt cx="3312368" cy="2276872"/>
          </a:xfrm>
        </p:grpSpPr>
        <p:sp>
          <p:nvSpPr>
            <p:cNvPr id="7" name="Zaobljeni pravokotnik 6"/>
            <p:cNvSpPr/>
            <p:nvPr/>
          </p:nvSpPr>
          <p:spPr>
            <a:xfrm>
              <a:off x="3851920" y="4581128"/>
              <a:ext cx="2520280" cy="136815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000" b="1" dirty="0" smtClean="0">
                  <a:solidFill>
                    <a:schemeClr val="bg1"/>
                  </a:solidFill>
                </a:rPr>
                <a:t>Na Hrvaškem vojna zapletla, postala krvava.</a:t>
              </a:r>
              <a:endParaRPr lang="sl-SI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Zaobljeni pravokotnik 7"/>
            <p:cNvSpPr/>
            <p:nvPr/>
          </p:nvSpPr>
          <p:spPr>
            <a:xfrm>
              <a:off x="3059832" y="5777880"/>
              <a:ext cx="2160240" cy="108012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sz="2000" b="1" dirty="0" smtClean="0">
                  <a:solidFill>
                    <a:schemeClr val="bg1"/>
                  </a:solidFill>
                </a:rPr>
                <a:t>1992 OZN poslala mirovne enote.</a:t>
              </a:r>
              <a:endParaRPr lang="sl-SI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Zaobljeni pravokotnik 8"/>
          <p:cNvSpPr/>
          <p:nvPr/>
        </p:nvSpPr>
        <p:spPr>
          <a:xfrm>
            <a:off x="899592" y="5229200"/>
            <a:ext cx="1944216" cy="108012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1991 neodvisnost Makedonije.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323528" y="3501008"/>
            <a:ext cx="2160240" cy="136815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1992 neodvisnost Bosne in Hercegovine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11" name="Zaobljeni pravokotnik 10"/>
          <p:cNvSpPr/>
          <p:nvPr/>
        </p:nvSpPr>
        <p:spPr>
          <a:xfrm>
            <a:off x="251520" y="1340768"/>
            <a:ext cx="2592288" cy="194421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1992 – 1995 vojna v BIH, 200.000 žrtev, 3 milijone beguncev, “etnično čiščenje”, posredovala OZN.</a:t>
            </a:r>
            <a:endParaRPr lang="sl-SI" sz="20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76672"/>
            <a:ext cx="1552852" cy="176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aobljeni pravokotnik 14"/>
          <p:cNvSpPr/>
          <p:nvPr/>
        </p:nvSpPr>
        <p:spPr>
          <a:xfrm>
            <a:off x="1547664" y="188640"/>
            <a:ext cx="1944216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bg1"/>
                </a:solidFill>
              </a:rPr>
              <a:t>1995 </a:t>
            </a:r>
            <a:r>
              <a:rPr lang="sl-SI" sz="2000" b="1" dirty="0" err="1" smtClean="0">
                <a:solidFill>
                  <a:schemeClr val="bg1"/>
                </a:solidFill>
              </a:rPr>
              <a:t>Dajtonski</a:t>
            </a:r>
            <a:r>
              <a:rPr lang="sl-SI" b="1" dirty="0" smtClean="0">
                <a:solidFill>
                  <a:schemeClr val="bg1"/>
                </a:solidFill>
              </a:rPr>
              <a:t> sporazum.</a:t>
            </a:r>
            <a:endParaRPr lang="sl-SI" b="1" dirty="0">
              <a:solidFill>
                <a:schemeClr val="bg1"/>
              </a:solidFill>
            </a:endParaRPr>
          </a:p>
        </p:txBody>
      </p:sp>
      <p:sp>
        <p:nvSpPr>
          <p:cNvPr id="16" name="Pravokotnik 15">
            <a:hlinkClick r:id="rId3"/>
          </p:cNvPr>
          <p:cNvSpPr/>
          <p:nvPr/>
        </p:nvSpPr>
        <p:spPr>
          <a:xfrm>
            <a:off x="6228184" y="6165304"/>
            <a:ext cx="212333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l-SI" dirty="0" smtClean="0">
                <a:hlinkClick r:id="rId3"/>
              </a:rPr>
              <a:t>http://www.irokus.si</a:t>
            </a: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544616" cy="778098"/>
          </a:xfrm>
        </p:spPr>
        <p:txBody>
          <a:bodyPr>
            <a:normAutofit fontScale="90000"/>
          </a:bodyPr>
          <a:lstStyle/>
          <a:p>
            <a:pPr algn="l"/>
            <a:r>
              <a:rPr lang="sl-SI" sz="3600" b="1" dirty="0" smtClean="0"/>
              <a:t>3. Kitajska – odpiranje na zahod</a:t>
            </a:r>
            <a:endParaRPr lang="sl-SI" sz="36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764704"/>
            <a:ext cx="2736304" cy="303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45024"/>
            <a:ext cx="2739777" cy="304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aobljeni pravokotnik 5"/>
          <p:cNvSpPr/>
          <p:nvPr/>
        </p:nvSpPr>
        <p:spPr>
          <a:xfrm>
            <a:off x="251520" y="1196752"/>
            <a:ext cx="568863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b="1" dirty="0" smtClean="0">
              <a:solidFill>
                <a:schemeClr val="bg1"/>
              </a:solidFill>
            </a:endParaRPr>
          </a:p>
          <a:p>
            <a:pPr algn="ctr"/>
            <a:r>
              <a:rPr lang="sl-SI" sz="2000" b="1" dirty="0" err="1" smtClean="0">
                <a:solidFill>
                  <a:srgbClr val="FFC000"/>
                </a:solidFill>
              </a:rPr>
              <a:t>Mao</a:t>
            </a:r>
            <a:r>
              <a:rPr lang="sl-SI" sz="2000" b="1" dirty="0" smtClean="0">
                <a:solidFill>
                  <a:srgbClr val="FFC000"/>
                </a:solidFill>
              </a:rPr>
              <a:t> </a:t>
            </a:r>
            <a:r>
              <a:rPr lang="sl-SI" sz="2000" b="1" dirty="0" err="1" smtClean="0">
                <a:solidFill>
                  <a:srgbClr val="FFC000"/>
                </a:solidFill>
              </a:rPr>
              <a:t>Zedong</a:t>
            </a:r>
            <a:r>
              <a:rPr lang="sl-SI" sz="2000" b="1" dirty="0" smtClean="0">
                <a:solidFill>
                  <a:srgbClr val="FFC000"/>
                </a:solidFill>
              </a:rPr>
              <a:t> </a:t>
            </a:r>
            <a:r>
              <a:rPr lang="sl-SI" sz="2000" b="1" dirty="0" smtClean="0">
                <a:solidFill>
                  <a:schemeClr val="bg1"/>
                </a:solidFill>
              </a:rPr>
              <a:t>– voditelj komunistične revolucije in  ustanovitelj komunistične Kitajske.</a:t>
            </a:r>
          </a:p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 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323528" y="2276872"/>
            <a:ext cx="5616624" cy="9361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b="1" dirty="0" smtClean="0">
              <a:solidFill>
                <a:schemeClr val="bg1"/>
              </a:solidFill>
            </a:endParaRPr>
          </a:p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1976 vodstvo prevzel </a:t>
            </a:r>
            <a:r>
              <a:rPr lang="sl-SI" sz="2000" b="1" dirty="0" err="1" smtClean="0">
                <a:solidFill>
                  <a:srgbClr val="FFC000"/>
                </a:solidFill>
              </a:rPr>
              <a:t>Deng</a:t>
            </a:r>
            <a:r>
              <a:rPr lang="sl-SI" sz="2000" b="1" dirty="0" smtClean="0">
                <a:solidFill>
                  <a:srgbClr val="FFC000"/>
                </a:solidFill>
              </a:rPr>
              <a:t> </a:t>
            </a:r>
            <a:r>
              <a:rPr lang="sl-SI" sz="2000" b="1" dirty="0" err="1" smtClean="0">
                <a:solidFill>
                  <a:srgbClr val="FFC000"/>
                </a:solidFill>
              </a:rPr>
              <a:t>Xiaoping</a:t>
            </a:r>
            <a:r>
              <a:rPr lang="sl-SI" sz="2000" b="1" dirty="0" smtClean="0">
                <a:solidFill>
                  <a:schemeClr val="bg1"/>
                </a:solidFill>
              </a:rPr>
              <a:t>, štiri področja modernizacija, državo odprl zahodnemu kapitalizmu.</a:t>
            </a:r>
          </a:p>
          <a:p>
            <a:pPr algn="ctr"/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323528" y="3501008"/>
            <a:ext cx="4536504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Kitajska družba postala potrošniška in zahodno usmerjena. Študentje zahtevali tudi politične svoboščine.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9" name="Zaobljeni pravokotnik 8"/>
          <p:cNvSpPr/>
          <p:nvPr/>
        </p:nvSpPr>
        <p:spPr>
          <a:xfrm>
            <a:off x="323528" y="4725144"/>
            <a:ext cx="4464496" cy="93610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rgbClr val="FFC000"/>
                </a:solidFill>
              </a:rPr>
              <a:t>1989 demonstracije študentov </a:t>
            </a:r>
            <a:r>
              <a:rPr lang="sl-SI" sz="2000" b="1" dirty="0" smtClean="0">
                <a:solidFill>
                  <a:schemeClr val="bg1"/>
                </a:solidFill>
              </a:rPr>
              <a:t>na Trgu nebeškega miru v Pekingu. Posredovala vojska. Oblast se ne spremeni.</a:t>
            </a:r>
            <a:endParaRPr lang="sl-SI" sz="2000" b="1" dirty="0">
              <a:solidFill>
                <a:schemeClr val="bg1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323528" y="5805264"/>
            <a:ext cx="4536504" cy="7920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schemeClr val="bg1"/>
                </a:solidFill>
              </a:rPr>
              <a:t>Kitajska ostaja komunistična,  a se hitro </a:t>
            </a:r>
            <a:r>
              <a:rPr lang="sl-SI" sz="2000" b="1" smtClean="0">
                <a:solidFill>
                  <a:schemeClr val="bg1"/>
                </a:solidFill>
              </a:rPr>
              <a:t>gospodarsko razvija</a:t>
            </a:r>
            <a:r>
              <a:rPr lang="sl-SI" sz="2000" b="1" dirty="0" smtClean="0">
                <a:solidFill>
                  <a:schemeClr val="bg1"/>
                </a:solidFill>
              </a:rPr>
              <a:t>.</a:t>
            </a:r>
            <a:endParaRPr lang="sl-SI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PONOVIMO</a:t>
            </a:r>
            <a:endParaRPr lang="sl-SI" sz="3600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l-SI" b="1" dirty="0" smtClean="0"/>
              <a:t>Kakšen pomen je imel padec berlinskega zidu za Nemce?</a:t>
            </a:r>
          </a:p>
          <a:p>
            <a:pPr marL="514350" indent="-514350">
              <a:buFont typeface="+mj-lt"/>
              <a:buAutoNum type="arabicPeriod"/>
            </a:pPr>
            <a:r>
              <a:rPr lang="sl-SI" b="1" dirty="0" smtClean="0"/>
              <a:t>Zakaj je izbruhnila vojna med jugoslovanskimi narodi?</a:t>
            </a:r>
          </a:p>
          <a:p>
            <a:pPr marL="514350" indent="-514350">
              <a:buFont typeface="+mj-lt"/>
              <a:buAutoNum type="arabicPeriod"/>
            </a:pPr>
            <a:r>
              <a:rPr lang="sl-SI" b="1" dirty="0" smtClean="0"/>
              <a:t>Ali je Kitajska danes še socialistična država? Razloži.</a:t>
            </a:r>
            <a:endParaRPr lang="sl-SI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sl-SI" b="1" dirty="0" smtClean="0">
                <a:solidFill>
                  <a:srgbClr val="C00000"/>
                </a:solidFill>
              </a:rPr>
              <a:t>Zakaj so se mnoge države, ko so opustile socializem, znašle v velikih težavah ali vojnah?</a:t>
            </a:r>
            <a:endParaRPr lang="sl-SI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C00000"/>
                </a:solidFill>
              </a:rPr>
              <a:t>TABELSKA SLIKA</a:t>
            </a:r>
            <a:endParaRPr lang="sl-SI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Ograda vsebine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latin typeface="Times New Roman"/>
                          <a:ea typeface="Calibri"/>
                          <a:cs typeface="Times New Roman"/>
                        </a:rPr>
                        <a:t>VZHODNA NEMČIJA</a:t>
                      </a:r>
                      <a:endParaRPr lang="sl-SI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>
                          <a:latin typeface="Times New Roman"/>
                          <a:ea typeface="Calibri"/>
                          <a:cs typeface="Times New Roman"/>
                        </a:rPr>
                        <a:t>JUGOSLAVIJA</a:t>
                      </a:r>
                      <a:endParaRPr lang="sl-SI" sz="20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000" b="1" dirty="0">
                          <a:latin typeface="Times New Roman"/>
                          <a:ea typeface="Calibri"/>
                          <a:cs typeface="Times New Roman"/>
                        </a:rPr>
                        <a:t>KITAJSKA</a:t>
                      </a:r>
                      <a:endParaRPr lang="sl-SI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>
                          <a:latin typeface="Times New Roman"/>
                          <a:ea typeface="Calibri"/>
                          <a:cs typeface="Times New Roman"/>
                        </a:rPr>
                        <a:t>Kdaj je prišlo do padca komunizma?</a:t>
                      </a:r>
                      <a:endParaRPr lang="sl-SI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Ali so pred tem obstajali kakšni poskusi za spremembe?</a:t>
                      </a:r>
                      <a:endParaRPr lang="sl-SI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>
                          <a:latin typeface="Times New Roman"/>
                          <a:ea typeface="Calibri"/>
                          <a:cs typeface="Times New Roman"/>
                        </a:rPr>
                        <a:t>Kaj se je zgodilo z državo?</a:t>
                      </a:r>
                      <a:endParaRPr lang="sl-SI" sz="24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394</Words>
  <Application>Microsoft Office PowerPoint</Application>
  <PresentationFormat>Diaprojekcija na zaslonu (4:3)</PresentationFormat>
  <Paragraphs>86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Officeova tema</vt:lpstr>
      <vt:lpstr>ZAKAJ JE PROPADEL KOMUNIZEM V VZHODNEM BLOKU</vt:lpstr>
      <vt:lpstr>UGANKA</vt:lpstr>
      <vt:lpstr>1. Vzhodna Evropa – berlinskega zidu ni več</vt:lpstr>
      <vt:lpstr>PowerPointova predstavitev</vt:lpstr>
      <vt:lpstr>2. Jugoslavija – krvavi madež v Evropi</vt:lpstr>
      <vt:lpstr>PowerPointova predstavitev</vt:lpstr>
      <vt:lpstr>3. Kitajska – odpiranje na zahod</vt:lpstr>
      <vt:lpstr>PONOVIMO</vt:lpstr>
      <vt:lpstr>TABELSKA SLIKA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Helena</dc:creator>
  <cp:lastModifiedBy>Marjetka Novak</cp:lastModifiedBy>
  <cp:revision>52</cp:revision>
  <dcterms:created xsi:type="dcterms:W3CDTF">2013-10-06T20:08:53Z</dcterms:created>
  <dcterms:modified xsi:type="dcterms:W3CDTF">2020-03-15T20:04:57Z</dcterms:modified>
</cp:coreProperties>
</file>