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1" r:id="rId2"/>
    <p:sldId id="264" r:id="rId3"/>
    <p:sldId id="257" r:id="rId4"/>
    <p:sldId id="258" r:id="rId5"/>
    <p:sldId id="292" r:id="rId6"/>
    <p:sldId id="293" r:id="rId7"/>
    <p:sldId id="294" r:id="rId8"/>
    <p:sldId id="295" r:id="rId9"/>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rednji slog 3 – poudarek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0485D8-75BB-4B1E-9E7C-0B2A84F82CAF}" type="datetimeFigureOut">
              <a:rPr lang="sl-SI" smtClean="0"/>
              <a:pPr/>
              <a:t>3. 04. 2020</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7CEAD-5C0C-42D2-B369-F6D581470ADE}" type="slidenum">
              <a:rPr lang="sl-SI" smtClean="0"/>
              <a:pPr/>
              <a:t>‹#›</a:t>
            </a:fld>
            <a:endParaRPr lang="sl-SI"/>
          </a:p>
        </p:txBody>
      </p:sp>
    </p:spTree>
    <p:extLst>
      <p:ext uri="{BB962C8B-B14F-4D97-AF65-F5344CB8AC3E}">
        <p14:creationId xmlns:p14="http://schemas.microsoft.com/office/powerpoint/2010/main" val="3115024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r>
              <a:rPr lang="sl-SI" dirty="0"/>
              <a:t>3. Povratni</a:t>
            </a:r>
            <a:r>
              <a:rPr lang="sl-SI" baseline="0" dirty="0"/>
              <a:t> svojilni zaimek</a:t>
            </a:r>
            <a:endParaRPr lang="sl-SI" dirty="0"/>
          </a:p>
        </p:txBody>
      </p:sp>
      <p:sp>
        <p:nvSpPr>
          <p:cNvPr id="4" name="Ograda številke diapozitiva 3"/>
          <p:cNvSpPr>
            <a:spLocks noGrp="1"/>
          </p:cNvSpPr>
          <p:nvPr>
            <p:ph type="sldNum" sz="quarter" idx="10"/>
          </p:nvPr>
        </p:nvSpPr>
        <p:spPr/>
        <p:txBody>
          <a:bodyPr/>
          <a:lstStyle/>
          <a:p>
            <a:fld id="{34E7CEAD-5C0C-42D2-B369-F6D581470ADE}" type="slidenum">
              <a:rPr lang="sl-SI" smtClean="0"/>
              <a:pPr/>
              <a:t>2</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grada stranske slike 1">
            <a:extLst>
              <a:ext uri="{FF2B5EF4-FFF2-40B4-BE49-F238E27FC236}">
                <a16:creationId xmlns:a16="http://schemas.microsoft.com/office/drawing/2014/main" id="{F8A69F27-0020-4AE6-9E4F-2FA94CAE7C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Ograda opomb 2">
            <a:extLst>
              <a:ext uri="{FF2B5EF4-FFF2-40B4-BE49-F238E27FC236}">
                <a16:creationId xmlns:a16="http://schemas.microsoft.com/office/drawing/2014/main" id="{B5B682C7-5157-4A95-B42E-9660FEC8F0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l-SI" altLang="sl-SI"/>
              <a:t>Svojilne zaimke lahko sklanjamo</a:t>
            </a:r>
          </a:p>
        </p:txBody>
      </p:sp>
      <p:sp>
        <p:nvSpPr>
          <p:cNvPr id="19460" name="Ograda številke diapozitiva 3">
            <a:extLst>
              <a:ext uri="{FF2B5EF4-FFF2-40B4-BE49-F238E27FC236}">
                <a16:creationId xmlns:a16="http://schemas.microsoft.com/office/drawing/2014/main" id="{B4925F88-13DB-4926-A178-1EFF8415D0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D2F9CD5-25F0-49E5-99C0-0E24E94553A3}" type="slidenum">
              <a:rPr lang="sl-SI" altLang="sl-SI"/>
              <a:pPr eaLnBrk="1" hangingPunct="1">
                <a:spcBef>
                  <a:spcPct val="0"/>
                </a:spcBef>
              </a:pPr>
              <a:t>3</a:t>
            </a:fld>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grada stranske slike 1">
            <a:extLst>
              <a:ext uri="{FF2B5EF4-FFF2-40B4-BE49-F238E27FC236}">
                <a16:creationId xmlns:a16="http://schemas.microsoft.com/office/drawing/2014/main" id="{6DDE4EEF-5D6D-40A0-A705-6E268D55CAE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Ograda opomb 2">
            <a:extLst>
              <a:ext uri="{FF2B5EF4-FFF2-40B4-BE49-F238E27FC236}">
                <a16:creationId xmlns:a16="http://schemas.microsoft.com/office/drawing/2014/main" id="{32D21981-D0E0-4F97-B22E-F0A3D47E45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sl-SI" altLang="sl-SI"/>
              <a:t>Sklanjanje povratnega svojilnega zaimka</a:t>
            </a:r>
          </a:p>
        </p:txBody>
      </p:sp>
      <p:sp>
        <p:nvSpPr>
          <p:cNvPr id="20484" name="Ograda številke diapozitiva 3">
            <a:extLst>
              <a:ext uri="{FF2B5EF4-FFF2-40B4-BE49-F238E27FC236}">
                <a16:creationId xmlns:a16="http://schemas.microsoft.com/office/drawing/2014/main" id="{90EE5B3D-4913-49A7-B771-8C6F283D8C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DDFC04B-D6BC-4656-8459-4BEA342A4849}" type="slidenum">
              <a:rPr lang="sl-SI" altLang="sl-SI"/>
              <a:pPr eaLnBrk="1" hangingPunct="1">
                <a:spcBef>
                  <a:spcPct val="0"/>
                </a:spcBef>
              </a:pPr>
              <a:t>4</a:t>
            </a:fld>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a:t>Kliknite, če želite urediti slog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p>
        </p:txBody>
      </p:sp>
      <p:sp>
        <p:nvSpPr>
          <p:cNvPr id="4" name="Ograda datuma 3"/>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a:t>Kliknite, če želite urediti slog naslova matrice</a:t>
            </a:r>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a:t>Kliknite, če želite urediti slog naslova matrice</a:t>
            </a:r>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če želite urediti sloge besedila matrice</a:t>
            </a:r>
          </a:p>
        </p:txBody>
      </p:sp>
      <p:sp>
        <p:nvSpPr>
          <p:cNvPr id="4" name="Ograda datuma 3"/>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datuma 4"/>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7" name="Ograda datuma 6"/>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3" name="Ograda datuma 2"/>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a:t>Kliknite, če želite urediti slog naslova matrice</a:t>
            </a:r>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a:t>Kliknite, če želite urediti slog naslova matrice</a:t>
            </a:r>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če želite urediti sloge besedila matrice</a:t>
            </a:r>
          </a:p>
        </p:txBody>
      </p:sp>
      <p:sp>
        <p:nvSpPr>
          <p:cNvPr id="5" name="Ograda datuma 4"/>
          <p:cNvSpPr>
            <a:spLocks noGrp="1"/>
          </p:cNvSpPr>
          <p:nvPr>
            <p:ph type="dt" sz="half" idx="10"/>
          </p:nvPr>
        </p:nvSpPr>
        <p:spPr/>
        <p:txBody>
          <a:bodyPr/>
          <a:lstStyle/>
          <a:p>
            <a:fld id="{7F845184-80ED-4EEE-94E2-90517B34E3EE}" type="datetimeFigureOut">
              <a:rPr lang="sl-SI" smtClean="0"/>
              <a:pPr/>
              <a:t>3. 04. 2020</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784BC820-4BF6-47ED-BB07-2F284CA0C112}"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a:t>Kliknite, če želite urediti slog naslova matrice</a:t>
            </a:r>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45184-80ED-4EEE-94E2-90517B34E3EE}" type="datetimeFigureOut">
              <a:rPr lang="sl-SI" smtClean="0"/>
              <a:pPr/>
              <a:t>3. 04. 2020</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4BC820-4BF6-47ED-BB07-2F284CA0C112}"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eucbeniki.sio.si/slo9/2391/index1.html" TargetMode="External"/><Relationship Id="rId7" Type="http://schemas.openxmlformats.org/officeDocument/2006/relationships/hyperlink" Target="https://skupnost.sio.si/mod/resource/view.php?id=52002" TargetMode="External"/><Relationship Id="rId2" Type="http://schemas.openxmlformats.org/officeDocument/2006/relationships/hyperlink" Target="https://eucbeniki.sio.si/slo9/2391/index.html"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eucbeniki.sio.si/slo9/2391/index3.html" TargetMode="External"/><Relationship Id="rId4" Type="http://schemas.openxmlformats.org/officeDocument/2006/relationships/hyperlink" Target="https://eucbeniki.sio.si/slo9/2391/index2.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ucbeniki.sio.si/slo9/2391/index4.html" TargetMode="External"/><Relationship Id="rId1" Type="http://schemas.openxmlformats.org/officeDocument/2006/relationships/slideLayout" Target="../slideLayouts/slideLayout2.xml"/><Relationship Id="rId4" Type="http://schemas.openxmlformats.org/officeDocument/2006/relationships/hyperlink" Target="https://www.youtube.com/watch?v=PzvXhUeldz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219775-AB15-40B9-86EC-F3A71B7C3D4A}"/>
              </a:ext>
            </a:extLst>
          </p:cNvPr>
          <p:cNvSpPr>
            <a:spLocks noGrp="1"/>
          </p:cNvSpPr>
          <p:nvPr>
            <p:ph idx="1"/>
          </p:nvPr>
        </p:nvSpPr>
        <p:spPr>
          <a:xfrm>
            <a:off x="457200" y="188640"/>
            <a:ext cx="8229600" cy="6336704"/>
          </a:xfrm>
        </p:spPr>
        <p:txBody>
          <a:bodyPr>
            <a:normAutofit fontScale="55000" lnSpcReduction="20000"/>
          </a:bodyPr>
          <a:lstStyle/>
          <a:p>
            <a:pPr marL="0" indent="0" algn="ctr">
              <a:buNone/>
            </a:pPr>
            <a:r>
              <a:rPr lang="sl-SI" dirty="0">
                <a:solidFill>
                  <a:srgbClr val="FF0000"/>
                </a:solidFill>
              </a:rPr>
              <a:t>DELO OD DOMA</a:t>
            </a:r>
          </a:p>
          <a:p>
            <a:pPr marL="0" indent="0" algn="ctr">
              <a:buNone/>
            </a:pPr>
            <a:r>
              <a:rPr lang="sl-SI" dirty="0">
                <a:solidFill>
                  <a:srgbClr val="FF0000"/>
                </a:solidFill>
              </a:rPr>
              <a:t>SLOVENŠČINA 7</a:t>
            </a:r>
          </a:p>
          <a:p>
            <a:pPr marL="0" indent="0" algn="ctr">
              <a:buNone/>
            </a:pPr>
            <a:r>
              <a:rPr lang="sl-SI" dirty="0">
                <a:solidFill>
                  <a:srgbClr val="FF0000"/>
                </a:solidFill>
              </a:rPr>
              <a:t>(4. teden: 6. 4. –  10. 4. 2020)</a:t>
            </a:r>
          </a:p>
          <a:p>
            <a:pPr marL="0" indent="0">
              <a:buNone/>
            </a:pPr>
            <a:endParaRPr lang="sl-SI" dirty="0"/>
          </a:p>
          <a:p>
            <a:pPr marL="0" indent="0">
              <a:buNone/>
            </a:pPr>
            <a:r>
              <a:rPr lang="sl-SI" dirty="0"/>
              <a:t>Draga sedmošolka, sedmošolec!</a:t>
            </a:r>
          </a:p>
          <a:p>
            <a:pPr marL="0" indent="0">
              <a:buNone/>
            </a:pPr>
            <a:endParaRPr lang="sl-SI" dirty="0"/>
          </a:p>
          <a:p>
            <a:pPr marL="0" indent="0">
              <a:buNone/>
            </a:pPr>
            <a:endParaRPr lang="sl-SI" dirty="0"/>
          </a:p>
          <a:p>
            <a:pPr marL="0" indent="0">
              <a:buNone/>
            </a:pPr>
            <a:r>
              <a:rPr lang="sl-SI" dirty="0"/>
              <a:t>Pred tabo so navodila, ki te bodo popeljala skozi ponovitev učne snovi ter usvajanje novega znanja. Spet boš potreboval zvezek in SDZ. Učenci 7.a in 7.b imate označena navodila po urah, zato predlagam, da jih upoštevate in delate sproti. Še vedno velja, da si ob težavah zapišeš, označiš ali se obrneš po pomoč </a:t>
            </a:r>
            <a:r>
              <a:rPr lang="sl-SI" dirty="0" smtClean="0"/>
              <a:t>preko elektronske pošte.</a:t>
            </a:r>
            <a:endParaRPr lang="sl-SI" dirty="0"/>
          </a:p>
          <a:p>
            <a:pPr marL="0" indent="0">
              <a:buNone/>
            </a:pPr>
            <a:endParaRPr lang="sl-SI" dirty="0"/>
          </a:p>
          <a:p>
            <a:pPr marL="0" indent="0">
              <a:buNone/>
            </a:pPr>
            <a:r>
              <a:rPr lang="sl-SI" dirty="0"/>
              <a:t>2 </a:t>
            </a:r>
            <a:r>
              <a:rPr lang="sl-SI" dirty="0" smtClean="0"/>
              <a:t>uri (ali </a:t>
            </a:r>
            <a:r>
              <a:rPr lang="sl-SI" dirty="0"/>
              <a:t>1 pri 7. b)  ta teden pa bosta namenjeni književnosti. Spoznali boste pesem goriškega slavčka (Simona Gregorčiča), ki nas bo popeljala ob reko Sočo</a:t>
            </a:r>
            <a:r>
              <a:rPr lang="sl-SI" dirty="0" smtClean="0"/>
              <a:t>.</a:t>
            </a:r>
          </a:p>
          <a:p>
            <a:pPr marL="0" indent="0">
              <a:buNone/>
            </a:pPr>
            <a:endParaRPr lang="sl-SI" dirty="0"/>
          </a:p>
          <a:p>
            <a:pPr marL="0" indent="0">
              <a:buNone/>
            </a:pPr>
            <a:r>
              <a:rPr lang="sl-SI" dirty="0" smtClean="0"/>
              <a:t>V prilogi se nahaja tudi učni list (ZAIMKI), ki ga lahko rešite za dodatno vajo.</a:t>
            </a:r>
            <a:endParaRPr lang="sl-SI" dirty="0"/>
          </a:p>
          <a:p>
            <a:pPr marL="0" indent="0">
              <a:buNone/>
            </a:pPr>
            <a:endParaRPr lang="sl-SI" dirty="0"/>
          </a:p>
          <a:p>
            <a:pPr marL="0" indent="0">
              <a:buNone/>
            </a:pPr>
            <a:endParaRPr lang="sl-SI" dirty="0"/>
          </a:p>
          <a:p>
            <a:pPr marL="0" indent="0">
              <a:buNone/>
            </a:pPr>
            <a:r>
              <a:rPr lang="sl-SI" dirty="0"/>
              <a:t>Želiva ti veliko ustvarjalnega duha, bodite zdravi!</a:t>
            </a:r>
          </a:p>
          <a:p>
            <a:pPr marL="0" indent="0" algn="r">
              <a:buNone/>
            </a:pPr>
            <a:r>
              <a:rPr lang="sl-SI" dirty="0"/>
              <a:t>Učiteljici Blanka Skočir in Maja Verhovšek</a:t>
            </a:r>
            <a:endParaRPr lang="en-US" dirty="0"/>
          </a:p>
          <a:p>
            <a:pPr marL="0" indent="0">
              <a:buNone/>
            </a:pPr>
            <a:endParaRPr lang="sl-SI" dirty="0"/>
          </a:p>
        </p:txBody>
      </p:sp>
    </p:spTree>
    <p:extLst>
      <p:ext uri="{BB962C8B-B14F-4D97-AF65-F5344CB8AC3E}">
        <p14:creationId xmlns:p14="http://schemas.microsoft.com/office/powerpoint/2010/main" val="2064858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l"/>
            <a:r>
              <a:rPr lang="sl-SI" sz="3200" dirty="0">
                <a:solidFill>
                  <a:srgbClr val="FF0000"/>
                </a:solidFill>
              </a:rPr>
              <a:t>6. Svojilni zaimek</a:t>
            </a:r>
            <a:r>
              <a:rPr lang="sl-SI" sz="3200" dirty="0"/>
              <a:t/>
            </a:r>
            <a:br>
              <a:rPr lang="sl-SI" sz="3200" dirty="0"/>
            </a:br>
            <a:endParaRPr lang="sl-SI" sz="3200" dirty="0">
              <a:solidFill>
                <a:srgbClr val="FF0000"/>
              </a:solidFill>
            </a:endParaRPr>
          </a:p>
        </p:txBody>
      </p:sp>
      <p:sp>
        <p:nvSpPr>
          <p:cNvPr id="8" name="Pravokotnik 7"/>
          <p:cNvSpPr/>
          <p:nvPr/>
        </p:nvSpPr>
        <p:spPr>
          <a:xfrm>
            <a:off x="233772" y="891173"/>
            <a:ext cx="7434572" cy="3416320"/>
          </a:xfrm>
          <a:prstGeom prst="rect">
            <a:avLst/>
          </a:prstGeom>
        </p:spPr>
        <p:txBody>
          <a:bodyPr wrap="square">
            <a:spAutoFit/>
          </a:bodyPr>
          <a:lstStyle/>
          <a:p>
            <a:pPr>
              <a:defRPr/>
            </a:pPr>
            <a:r>
              <a:rPr lang="sl-SI" sz="2400" dirty="0"/>
              <a:t>-Svojilni zaimek je beseda, s katero poimenujemo, čigavo je kaj oziroma komu kaj </a:t>
            </a:r>
            <a:r>
              <a:rPr lang="sl-SI" sz="2000" dirty="0"/>
              <a:t>pripada</a:t>
            </a:r>
            <a:r>
              <a:rPr lang="sl-SI" sz="2400" dirty="0"/>
              <a:t>. </a:t>
            </a:r>
          </a:p>
          <a:p>
            <a:pPr>
              <a:defRPr/>
            </a:pPr>
            <a:endParaRPr lang="sl-SI" sz="2400" dirty="0"/>
          </a:p>
          <a:p>
            <a:pPr>
              <a:defRPr/>
            </a:pPr>
            <a:r>
              <a:rPr lang="sl-SI" sz="2400" dirty="0"/>
              <a:t>-Svojilne zaimke uporabljamo namesto svojilnih pridevnikov. </a:t>
            </a:r>
          </a:p>
          <a:p>
            <a:pPr>
              <a:defRPr/>
            </a:pPr>
            <a:endParaRPr lang="sl-SI" sz="2400" dirty="0"/>
          </a:p>
          <a:p>
            <a:pPr>
              <a:defRPr/>
            </a:pPr>
            <a:r>
              <a:rPr lang="sl-SI" sz="2400" dirty="0"/>
              <a:t>-Po svojilnih zaimkih se vprašamo z besedo- ČIGAV/- A, -O? </a:t>
            </a:r>
          </a:p>
          <a:p>
            <a:pPr>
              <a:defRPr/>
            </a:pPr>
            <a:r>
              <a:rPr lang="sl-SI" sz="2400" dirty="0"/>
              <a:t>-PR..: </a:t>
            </a:r>
            <a:r>
              <a:rPr lang="sl-SI" sz="2400" u="sng" dirty="0"/>
              <a:t>Sarin</a:t>
            </a:r>
            <a:r>
              <a:rPr lang="sl-SI" sz="2400" dirty="0"/>
              <a:t> hrček                        </a:t>
            </a:r>
            <a:r>
              <a:rPr lang="sl-SI" sz="2400" dirty="0">
                <a:solidFill>
                  <a:srgbClr val="FF0000"/>
                </a:solidFill>
              </a:rPr>
              <a:t>Njen </a:t>
            </a:r>
            <a:r>
              <a:rPr lang="sl-SI" sz="2400" dirty="0"/>
              <a:t>hrček</a:t>
            </a:r>
          </a:p>
          <a:p>
            <a:endParaRPr lang="sl-SI" sz="2400" dirty="0">
              <a:solidFill>
                <a:srgbClr val="FF0000"/>
              </a:solidFill>
            </a:endParaRPr>
          </a:p>
        </p:txBody>
      </p:sp>
      <p:sp>
        <p:nvSpPr>
          <p:cNvPr id="3" name="Rectangle 2">
            <a:extLst>
              <a:ext uri="{FF2B5EF4-FFF2-40B4-BE49-F238E27FC236}">
                <a16:creationId xmlns:a16="http://schemas.microsoft.com/office/drawing/2014/main" id="{A34790A7-CB10-434B-9F34-FC1013E94902}"/>
              </a:ext>
            </a:extLst>
          </p:cNvPr>
          <p:cNvSpPr/>
          <p:nvPr/>
        </p:nvSpPr>
        <p:spPr>
          <a:xfrm>
            <a:off x="4716016" y="228813"/>
            <a:ext cx="1584176" cy="457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7.b, 1. ura: Prepiši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slov 1">
            <a:extLst>
              <a:ext uri="{FF2B5EF4-FFF2-40B4-BE49-F238E27FC236}">
                <a16:creationId xmlns:a16="http://schemas.microsoft.com/office/drawing/2014/main" id="{63ABB5D4-EA28-4981-8AC7-77BC445D2B83}"/>
              </a:ext>
            </a:extLst>
          </p:cNvPr>
          <p:cNvSpPr>
            <a:spLocks noGrp="1"/>
          </p:cNvSpPr>
          <p:nvPr>
            <p:ph type="title"/>
          </p:nvPr>
        </p:nvSpPr>
        <p:spPr>
          <a:xfrm>
            <a:off x="457200" y="274638"/>
            <a:ext cx="8229600" cy="561975"/>
          </a:xfrm>
        </p:spPr>
        <p:txBody>
          <a:bodyPr>
            <a:normAutofit fontScale="90000"/>
          </a:bodyPr>
          <a:lstStyle/>
          <a:p>
            <a:pPr eaLnBrk="1" hangingPunct="1"/>
            <a:r>
              <a:rPr lang="sl-SI" altLang="sl-SI" sz="3200">
                <a:solidFill>
                  <a:srgbClr val="FF0000"/>
                </a:solidFill>
              </a:rPr>
              <a:t>Preglednica svojilnih zaimkov:</a:t>
            </a:r>
          </a:p>
        </p:txBody>
      </p:sp>
      <p:graphicFrame>
        <p:nvGraphicFramePr>
          <p:cNvPr id="4" name="Ograda vsebine 3">
            <a:extLst>
              <a:ext uri="{FF2B5EF4-FFF2-40B4-BE49-F238E27FC236}">
                <a16:creationId xmlns:a16="http://schemas.microsoft.com/office/drawing/2014/main" id="{644E7AD5-6FD7-45A5-8D63-24AD79678E4B}"/>
              </a:ext>
            </a:extLst>
          </p:cNvPr>
          <p:cNvGraphicFramePr>
            <a:graphicFrameLocks noGrp="1"/>
          </p:cNvGraphicFramePr>
          <p:nvPr>
            <p:ph idx="1"/>
          </p:nvPr>
        </p:nvGraphicFramePr>
        <p:xfrm>
          <a:off x="323850" y="908050"/>
          <a:ext cx="8229600" cy="2419350"/>
        </p:xfrm>
        <a:graphic>
          <a:graphicData uri="http://schemas.openxmlformats.org/drawingml/2006/table">
            <a:tbl>
              <a:tblPr firstRow="1" bandRow="1">
                <a:tableStyleId>{5C22544A-7EE6-4342-B048-85BDC9FD1C3A}</a:tableStyleId>
              </a:tblPr>
              <a:tblGrid>
                <a:gridCol w="1018456">
                  <a:extLst>
                    <a:ext uri="{9D8B030D-6E8A-4147-A177-3AD203B41FA5}">
                      <a16:colId xmlns:a16="http://schemas.microsoft.com/office/drawing/2014/main" val="20000"/>
                    </a:ext>
                  </a:extLst>
                </a:gridCol>
                <a:gridCol w="2088232">
                  <a:extLst>
                    <a:ext uri="{9D8B030D-6E8A-4147-A177-3AD203B41FA5}">
                      <a16:colId xmlns:a16="http://schemas.microsoft.com/office/drawing/2014/main" val="20001"/>
                    </a:ext>
                  </a:extLst>
                </a:gridCol>
                <a:gridCol w="3065512">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65924">
                <a:tc>
                  <a:txBody>
                    <a:bodyPr/>
                    <a:lstStyle/>
                    <a:p>
                      <a:endParaRPr lang="sl-SI" sz="1800" dirty="0"/>
                    </a:p>
                  </a:txBody>
                  <a:tcPr marT="45730" marB="45730"/>
                </a:tc>
                <a:tc>
                  <a:txBody>
                    <a:bodyPr/>
                    <a:lstStyle/>
                    <a:p>
                      <a:r>
                        <a:rPr lang="sl-SI" sz="1800" dirty="0"/>
                        <a:t>EDNINA</a:t>
                      </a:r>
                    </a:p>
                  </a:txBody>
                  <a:tcPr marT="45730" marB="45730"/>
                </a:tc>
                <a:tc>
                  <a:txBody>
                    <a:bodyPr/>
                    <a:lstStyle/>
                    <a:p>
                      <a:r>
                        <a:rPr lang="sl-SI" sz="1800" dirty="0"/>
                        <a:t>DVOJINA</a:t>
                      </a:r>
                    </a:p>
                  </a:txBody>
                  <a:tcPr marT="45730" marB="45730"/>
                </a:tc>
                <a:tc>
                  <a:txBody>
                    <a:bodyPr/>
                    <a:lstStyle/>
                    <a:p>
                      <a:r>
                        <a:rPr lang="sl-SI" sz="1800" dirty="0"/>
                        <a:t>MNOŽINA</a:t>
                      </a:r>
                    </a:p>
                  </a:txBody>
                  <a:tcPr marT="45730" marB="45730"/>
                </a:tc>
                <a:extLst>
                  <a:ext uri="{0D108BD9-81ED-4DB2-BD59-A6C34878D82A}">
                    <a16:rowId xmlns:a16="http://schemas.microsoft.com/office/drawing/2014/main" val="10000"/>
                  </a:ext>
                </a:extLst>
              </a:tr>
              <a:tr h="457412">
                <a:tc>
                  <a:txBody>
                    <a:bodyPr/>
                    <a:lstStyle/>
                    <a:p>
                      <a:r>
                        <a:rPr lang="sl-SI" sz="1800" dirty="0"/>
                        <a:t>1. oseba</a:t>
                      </a:r>
                    </a:p>
                  </a:txBody>
                  <a:tcPr marT="45730" marB="45730"/>
                </a:tc>
                <a:tc>
                  <a:txBody>
                    <a:bodyPr/>
                    <a:lstStyle/>
                    <a:p>
                      <a:r>
                        <a:rPr lang="sl-SI" sz="2400" dirty="0"/>
                        <a:t>(jaz)</a:t>
                      </a:r>
                      <a:r>
                        <a:rPr lang="sl-SI" sz="2400" baseline="0" dirty="0"/>
                        <a:t> MOJ</a:t>
                      </a:r>
                      <a:endParaRPr lang="sl-SI" sz="2400" dirty="0"/>
                    </a:p>
                  </a:txBody>
                  <a:tcPr marT="45730" marB="45730"/>
                </a:tc>
                <a:tc>
                  <a:txBody>
                    <a:bodyPr/>
                    <a:lstStyle/>
                    <a:p>
                      <a:r>
                        <a:rPr lang="sl-SI" sz="2400" dirty="0"/>
                        <a:t>(midva) NAJIN</a:t>
                      </a:r>
                    </a:p>
                  </a:txBody>
                  <a:tcPr marT="45730" marB="45730"/>
                </a:tc>
                <a:tc>
                  <a:txBody>
                    <a:bodyPr/>
                    <a:lstStyle/>
                    <a:p>
                      <a:r>
                        <a:rPr lang="sl-SI" sz="2400" dirty="0"/>
                        <a:t>(mi) NAŠ</a:t>
                      </a:r>
                    </a:p>
                  </a:txBody>
                  <a:tcPr marT="45730" marB="45730"/>
                </a:tc>
                <a:extLst>
                  <a:ext uri="{0D108BD9-81ED-4DB2-BD59-A6C34878D82A}">
                    <a16:rowId xmlns:a16="http://schemas.microsoft.com/office/drawing/2014/main" val="10001"/>
                  </a:ext>
                </a:extLst>
              </a:tr>
              <a:tr h="520998">
                <a:tc>
                  <a:txBody>
                    <a:bodyPr/>
                    <a:lstStyle/>
                    <a:p>
                      <a:r>
                        <a:rPr lang="sl-SI" sz="1800" dirty="0"/>
                        <a:t>2. oseba</a:t>
                      </a:r>
                    </a:p>
                  </a:txBody>
                  <a:tcPr marT="45730" marB="45730"/>
                </a:tc>
                <a:tc>
                  <a:txBody>
                    <a:bodyPr/>
                    <a:lstStyle/>
                    <a:p>
                      <a:r>
                        <a:rPr lang="sl-SI" sz="2400" dirty="0"/>
                        <a:t>(ti) TVOJ</a:t>
                      </a:r>
                    </a:p>
                  </a:txBody>
                  <a:tcPr marT="45730" marB="45730"/>
                </a:tc>
                <a:tc>
                  <a:txBody>
                    <a:bodyPr/>
                    <a:lstStyle/>
                    <a:p>
                      <a:r>
                        <a:rPr lang="sl-SI" sz="2400" dirty="0"/>
                        <a:t>(vidva) VAJIN</a:t>
                      </a:r>
                    </a:p>
                  </a:txBody>
                  <a:tcPr marT="45730" marB="45730"/>
                </a:tc>
                <a:tc>
                  <a:txBody>
                    <a:bodyPr/>
                    <a:lstStyle/>
                    <a:p>
                      <a:r>
                        <a:rPr lang="sl-SI" sz="2400" dirty="0"/>
                        <a:t>(vi) VAŠ</a:t>
                      </a:r>
                    </a:p>
                  </a:txBody>
                  <a:tcPr marT="45730" marB="45730"/>
                </a:tc>
                <a:extLst>
                  <a:ext uri="{0D108BD9-81ED-4DB2-BD59-A6C34878D82A}">
                    <a16:rowId xmlns:a16="http://schemas.microsoft.com/office/drawing/2014/main" val="10002"/>
                  </a:ext>
                </a:extLst>
              </a:tr>
              <a:tr h="1075016">
                <a:tc>
                  <a:txBody>
                    <a:bodyPr/>
                    <a:lstStyle/>
                    <a:p>
                      <a:r>
                        <a:rPr lang="sl-SI" sz="1800" dirty="0"/>
                        <a:t>3. oseba</a:t>
                      </a:r>
                    </a:p>
                  </a:txBody>
                  <a:tcPr marT="45730" marB="45730"/>
                </a:tc>
                <a:tc>
                  <a:txBody>
                    <a:bodyPr/>
                    <a:lstStyle/>
                    <a:p>
                      <a:r>
                        <a:rPr lang="sl-SI" sz="2400" dirty="0"/>
                        <a:t>(on) NJEGOV, </a:t>
                      </a:r>
                    </a:p>
                    <a:p>
                      <a:r>
                        <a:rPr lang="sl-SI" sz="2400" dirty="0"/>
                        <a:t>(ona)</a:t>
                      </a:r>
                      <a:r>
                        <a:rPr lang="sl-SI" sz="2400" baseline="0" dirty="0"/>
                        <a:t> </a:t>
                      </a:r>
                      <a:r>
                        <a:rPr lang="sl-SI" sz="2400" dirty="0"/>
                        <a:t>NJEN</a:t>
                      </a:r>
                    </a:p>
                  </a:txBody>
                  <a:tcPr marT="45730" marB="45730"/>
                </a:tc>
                <a:tc>
                  <a:txBody>
                    <a:bodyPr/>
                    <a:lstStyle/>
                    <a:p>
                      <a:r>
                        <a:rPr lang="sl-SI" sz="2400" dirty="0"/>
                        <a:t>(onadva)</a:t>
                      </a:r>
                      <a:r>
                        <a:rPr lang="sl-SI" sz="2400" baseline="0" dirty="0"/>
                        <a:t> NJUN</a:t>
                      </a:r>
                      <a:endParaRPr lang="sl-SI" sz="2400" dirty="0"/>
                    </a:p>
                  </a:txBody>
                  <a:tcPr marT="45730" marB="45730"/>
                </a:tc>
                <a:tc>
                  <a:txBody>
                    <a:bodyPr/>
                    <a:lstStyle/>
                    <a:p>
                      <a:r>
                        <a:rPr lang="sl-SI" sz="2400" dirty="0"/>
                        <a:t>(oni)</a:t>
                      </a:r>
                      <a:r>
                        <a:rPr lang="sl-SI" sz="2400" baseline="0" dirty="0"/>
                        <a:t> NJIHOV</a:t>
                      </a:r>
                      <a:endParaRPr lang="sl-SI" sz="2400" dirty="0"/>
                    </a:p>
                  </a:txBody>
                  <a:tcPr marT="45730" marB="45730"/>
                </a:tc>
                <a:extLst>
                  <a:ext uri="{0D108BD9-81ED-4DB2-BD59-A6C34878D82A}">
                    <a16:rowId xmlns:a16="http://schemas.microsoft.com/office/drawing/2014/main" val="10003"/>
                  </a:ext>
                </a:extLst>
              </a:tr>
            </a:tbl>
          </a:graphicData>
        </a:graphic>
      </p:graphicFrame>
      <p:sp>
        <p:nvSpPr>
          <p:cNvPr id="9246" name="Pravokotnik 1">
            <a:extLst>
              <a:ext uri="{FF2B5EF4-FFF2-40B4-BE49-F238E27FC236}">
                <a16:creationId xmlns:a16="http://schemas.microsoft.com/office/drawing/2014/main" id="{98ABDA2D-302D-4EE2-A824-914818EF43D5}"/>
              </a:ext>
            </a:extLst>
          </p:cNvPr>
          <p:cNvSpPr>
            <a:spLocks noChangeArrowheads="1"/>
          </p:cNvSpPr>
          <p:nvPr/>
        </p:nvSpPr>
        <p:spPr bwMode="auto">
          <a:xfrm>
            <a:off x="539750" y="3444875"/>
            <a:ext cx="7777163"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sl-SI" altLang="sl-SI"/>
              <a:t>                 </a:t>
            </a:r>
            <a:r>
              <a:rPr lang="sl-SI" altLang="sl-SI">
                <a:solidFill>
                  <a:srgbClr val="FF0000"/>
                </a:solidFill>
              </a:rPr>
              <a:t>Sklanjanje svojilnih zaimkov : </a:t>
            </a:r>
          </a:p>
          <a:p>
            <a:pPr eaLnBrk="1" hangingPunct="1">
              <a:spcBef>
                <a:spcPct val="0"/>
              </a:spcBef>
              <a:buFontTx/>
              <a:buNone/>
            </a:pPr>
            <a:r>
              <a:rPr lang="sl-SI" altLang="sl-SI" i="1"/>
              <a:t>               </a:t>
            </a:r>
            <a:r>
              <a:rPr lang="sl-SI" altLang="sl-SI" sz="2800" i="1"/>
              <a:t>1. To je </a:t>
            </a:r>
            <a:r>
              <a:rPr lang="sl-SI" altLang="sl-SI" sz="2800" i="1">
                <a:solidFill>
                  <a:srgbClr val="FF0000"/>
                </a:solidFill>
              </a:rPr>
              <a:t>moj</a:t>
            </a:r>
            <a:r>
              <a:rPr lang="sl-SI" altLang="sl-SI" sz="2800" i="1"/>
              <a:t> pes. </a:t>
            </a:r>
          </a:p>
          <a:p>
            <a:pPr eaLnBrk="1" hangingPunct="1">
              <a:spcBef>
                <a:spcPct val="0"/>
              </a:spcBef>
              <a:buFontTx/>
              <a:buNone/>
            </a:pPr>
            <a:r>
              <a:rPr lang="sl-SI" altLang="sl-SI" sz="2800" i="1"/>
              <a:t>                 2. Na dvorišču ni </a:t>
            </a:r>
            <a:r>
              <a:rPr lang="sl-SI" altLang="sl-SI" sz="2800" i="1">
                <a:solidFill>
                  <a:srgbClr val="FF0000"/>
                </a:solidFill>
              </a:rPr>
              <a:t>mojega</a:t>
            </a:r>
            <a:r>
              <a:rPr lang="sl-SI" altLang="sl-SI" sz="2800" i="1"/>
              <a:t> psa. </a:t>
            </a:r>
          </a:p>
          <a:p>
            <a:pPr eaLnBrk="1" hangingPunct="1">
              <a:spcBef>
                <a:spcPct val="0"/>
              </a:spcBef>
              <a:buFontTx/>
              <a:buNone/>
            </a:pPr>
            <a:r>
              <a:rPr lang="sl-SI" altLang="sl-SI" sz="2800" i="1"/>
              <a:t>                 3. </a:t>
            </a:r>
            <a:r>
              <a:rPr lang="sl-SI" altLang="sl-SI" sz="2800" i="1">
                <a:solidFill>
                  <a:srgbClr val="FF0000"/>
                </a:solidFill>
              </a:rPr>
              <a:t>Mojemu</a:t>
            </a:r>
            <a:r>
              <a:rPr lang="sl-SI" altLang="sl-SI" sz="2800" i="1"/>
              <a:t> psu so dali injekcijo. </a:t>
            </a:r>
          </a:p>
          <a:p>
            <a:pPr eaLnBrk="1" hangingPunct="1">
              <a:spcBef>
                <a:spcPct val="0"/>
              </a:spcBef>
              <a:buFontTx/>
              <a:buNone/>
            </a:pPr>
            <a:r>
              <a:rPr lang="sl-SI" altLang="sl-SI" sz="2800" i="1"/>
              <a:t>                 4. Cepili so </a:t>
            </a:r>
            <a:r>
              <a:rPr lang="sl-SI" altLang="sl-SI" sz="2800" i="1">
                <a:solidFill>
                  <a:srgbClr val="FF0000"/>
                </a:solidFill>
              </a:rPr>
              <a:t>mojega</a:t>
            </a:r>
            <a:r>
              <a:rPr lang="sl-SI" altLang="sl-SI" sz="2800" i="1"/>
              <a:t> psa.  </a:t>
            </a:r>
          </a:p>
          <a:p>
            <a:pPr eaLnBrk="1" hangingPunct="1">
              <a:spcBef>
                <a:spcPct val="0"/>
              </a:spcBef>
              <a:buFontTx/>
              <a:buNone/>
            </a:pPr>
            <a:r>
              <a:rPr lang="sl-SI" altLang="sl-SI" sz="2800" i="1"/>
              <a:t>                 5. Govorili so o </a:t>
            </a:r>
            <a:r>
              <a:rPr lang="sl-SI" altLang="sl-SI" sz="2800" i="1">
                <a:solidFill>
                  <a:srgbClr val="FF0000"/>
                </a:solidFill>
              </a:rPr>
              <a:t>mojem</a:t>
            </a:r>
            <a:r>
              <a:rPr lang="sl-SI" altLang="sl-SI" sz="2800" i="1"/>
              <a:t> psu. </a:t>
            </a:r>
          </a:p>
          <a:p>
            <a:pPr eaLnBrk="1" hangingPunct="1">
              <a:spcBef>
                <a:spcPct val="0"/>
              </a:spcBef>
              <a:buFontTx/>
              <a:buNone/>
            </a:pPr>
            <a:r>
              <a:rPr lang="sl-SI" altLang="sl-SI" sz="2800" i="1"/>
              <a:t>                 6. Sprehaja se z </a:t>
            </a:r>
            <a:r>
              <a:rPr lang="sl-SI" altLang="sl-SI" sz="2800" i="1">
                <a:solidFill>
                  <a:srgbClr val="FF0000"/>
                </a:solidFill>
              </a:rPr>
              <a:t>mojim</a:t>
            </a:r>
            <a:r>
              <a:rPr lang="sl-SI" altLang="sl-SI" sz="2800" i="1"/>
              <a:t> psom.</a:t>
            </a:r>
          </a:p>
          <a:p>
            <a:pPr eaLnBrk="1" hangingPunct="1">
              <a:spcBef>
                <a:spcPct val="0"/>
              </a:spcBef>
              <a:buFontTx/>
              <a:buNone/>
            </a:pPr>
            <a:r>
              <a:rPr lang="sl-SI" altLang="sl-SI"/>
              <a:t> </a:t>
            </a:r>
          </a:p>
        </p:txBody>
      </p:sp>
      <p:cxnSp>
        <p:nvCxnSpPr>
          <p:cNvPr id="3" name="Straight Arrow Connector 2">
            <a:extLst>
              <a:ext uri="{FF2B5EF4-FFF2-40B4-BE49-F238E27FC236}">
                <a16:creationId xmlns:a16="http://schemas.microsoft.com/office/drawing/2014/main" id="{DDF3304D-5A18-43C8-8FB5-95ADA5839860}"/>
              </a:ext>
            </a:extLst>
          </p:cNvPr>
          <p:cNvCxnSpPr/>
          <p:nvPr/>
        </p:nvCxnSpPr>
        <p:spPr>
          <a:xfrm flipH="1">
            <a:off x="827584" y="2924944"/>
            <a:ext cx="936104" cy="648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D7EB35E2-E7A8-4E2D-8534-3F49980BBDCC}"/>
              </a:ext>
            </a:extLst>
          </p:cNvPr>
          <p:cNvSpPr/>
          <p:nvPr/>
        </p:nvSpPr>
        <p:spPr>
          <a:xfrm>
            <a:off x="179512" y="3645024"/>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OSEBNI ZAIMEK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a:extLst>
              <a:ext uri="{FF2B5EF4-FFF2-40B4-BE49-F238E27FC236}">
                <a16:creationId xmlns:a16="http://schemas.microsoft.com/office/drawing/2014/main" id="{819599E0-729E-4358-B402-DD4E2102A396}"/>
              </a:ext>
            </a:extLst>
          </p:cNvPr>
          <p:cNvSpPr>
            <a:spLocks noGrp="1"/>
          </p:cNvSpPr>
          <p:nvPr>
            <p:ph type="title"/>
          </p:nvPr>
        </p:nvSpPr>
        <p:spPr>
          <a:xfrm>
            <a:off x="457200" y="274638"/>
            <a:ext cx="8229600" cy="490537"/>
          </a:xfrm>
        </p:spPr>
        <p:txBody>
          <a:bodyPr>
            <a:normAutofit fontScale="90000"/>
          </a:bodyPr>
          <a:lstStyle/>
          <a:p>
            <a:pPr eaLnBrk="1" hangingPunct="1"/>
            <a:r>
              <a:rPr lang="sl-SI" altLang="sl-SI" dirty="0">
                <a:solidFill>
                  <a:srgbClr val="FF0000"/>
                </a:solidFill>
              </a:rPr>
              <a:t>POVRATNI SVOJILNI ZAIMEK</a:t>
            </a:r>
          </a:p>
        </p:txBody>
      </p:sp>
      <p:sp>
        <p:nvSpPr>
          <p:cNvPr id="10243" name="Ograda vsebine 2">
            <a:extLst>
              <a:ext uri="{FF2B5EF4-FFF2-40B4-BE49-F238E27FC236}">
                <a16:creationId xmlns:a16="http://schemas.microsoft.com/office/drawing/2014/main" id="{FDF47AEF-2190-4C7C-8861-A219461BE0FF}"/>
              </a:ext>
            </a:extLst>
          </p:cNvPr>
          <p:cNvSpPr>
            <a:spLocks noGrp="1"/>
          </p:cNvSpPr>
          <p:nvPr>
            <p:ph idx="1"/>
          </p:nvPr>
        </p:nvSpPr>
        <p:spPr>
          <a:xfrm>
            <a:off x="323850" y="908050"/>
            <a:ext cx="8569325" cy="2490788"/>
          </a:xfrm>
        </p:spPr>
        <p:txBody>
          <a:bodyPr/>
          <a:lstStyle/>
          <a:p>
            <a:pPr marL="0" indent="0" eaLnBrk="1" hangingPunct="1">
              <a:buFont typeface="Arial" panose="020B0604020202020204" pitchFamily="34" charset="0"/>
              <a:buNone/>
            </a:pPr>
            <a:r>
              <a:rPr lang="sl-SI" altLang="sl-SI" dirty="0"/>
              <a:t>-</a:t>
            </a:r>
            <a:r>
              <a:rPr lang="sl-SI" altLang="sl-SI" sz="2800" dirty="0"/>
              <a:t>S povratnim svojilnim zaimkom </a:t>
            </a:r>
            <a:r>
              <a:rPr lang="sl-SI" altLang="sl-SI" sz="2800" dirty="0">
                <a:solidFill>
                  <a:srgbClr val="FF0000"/>
                </a:solidFill>
              </a:rPr>
              <a:t>(SVOJ) </a:t>
            </a:r>
            <a:r>
              <a:rPr lang="sl-SI" altLang="sl-SI" sz="2800" dirty="0"/>
              <a:t>izražamo, da nekaj pripada tistemu, ki govori, nekaj počne ali se z njim nekaj dogaja. </a:t>
            </a:r>
          </a:p>
          <a:p>
            <a:pPr marL="0" indent="0" eaLnBrk="1" hangingPunct="1">
              <a:buFont typeface="Arial" panose="020B0604020202020204" pitchFamily="34" charset="0"/>
              <a:buNone/>
            </a:pPr>
            <a:r>
              <a:rPr lang="sl-SI" altLang="sl-SI" sz="2800" dirty="0"/>
              <a:t>Pr. :Posodil ti bom </a:t>
            </a:r>
            <a:r>
              <a:rPr lang="sl-SI" altLang="sl-SI" sz="2800" dirty="0">
                <a:solidFill>
                  <a:srgbClr val="FF0000"/>
                </a:solidFill>
              </a:rPr>
              <a:t>svoj</a:t>
            </a:r>
            <a:r>
              <a:rPr lang="sl-SI" altLang="sl-SI" sz="2800" dirty="0"/>
              <a:t> zvezek.      Zvezek pripada meni. </a:t>
            </a:r>
          </a:p>
          <a:p>
            <a:pPr marL="0" indent="0" eaLnBrk="1" hangingPunct="1">
              <a:buFont typeface="Arial" panose="020B0604020202020204" pitchFamily="34" charset="0"/>
              <a:buNone/>
            </a:pPr>
            <a:r>
              <a:rPr lang="sl-SI" altLang="sl-SI" sz="2800" dirty="0"/>
              <a:t>Posodil ti bom moj zvezek.</a:t>
            </a:r>
          </a:p>
        </p:txBody>
      </p:sp>
      <p:cxnSp>
        <p:nvCxnSpPr>
          <p:cNvPr id="7" name="Raven povezovalnik 6">
            <a:extLst>
              <a:ext uri="{FF2B5EF4-FFF2-40B4-BE49-F238E27FC236}">
                <a16:creationId xmlns:a16="http://schemas.microsoft.com/office/drawing/2014/main" id="{EB7BD8DA-44FF-4B88-8649-4E61659E0DCC}"/>
              </a:ext>
            </a:extLst>
          </p:cNvPr>
          <p:cNvCxnSpPr/>
          <p:nvPr/>
        </p:nvCxnSpPr>
        <p:spPr>
          <a:xfrm flipV="1">
            <a:off x="2525713" y="2895600"/>
            <a:ext cx="792162" cy="503238"/>
          </a:xfrm>
          <a:prstGeom prst="line">
            <a:avLst/>
          </a:prstGeom>
        </p:spPr>
        <p:style>
          <a:lnRef idx="1">
            <a:schemeClr val="accent1"/>
          </a:lnRef>
          <a:fillRef idx="0">
            <a:schemeClr val="accent1"/>
          </a:fillRef>
          <a:effectRef idx="0">
            <a:schemeClr val="accent1"/>
          </a:effectRef>
          <a:fontRef idx="minor">
            <a:schemeClr val="tx1"/>
          </a:fontRef>
        </p:style>
      </p:cxnSp>
      <p:sp>
        <p:nvSpPr>
          <p:cNvPr id="2" name="Pravokotnik 1">
            <a:extLst>
              <a:ext uri="{FF2B5EF4-FFF2-40B4-BE49-F238E27FC236}">
                <a16:creationId xmlns:a16="http://schemas.microsoft.com/office/drawing/2014/main" id="{0A11981C-E5B1-42E1-BDB9-194A1A53455A}"/>
              </a:ext>
            </a:extLst>
          </p:cNvPr>
          <p:cNvSpPr/>
          <p:nvPr/>
        </p:nvSpPr>
        <p:spPr>
          <a:xfrm>
            <a:off x="1547813" y="3505200"/>
            <a:ext cx="6173787" cy="3109913"/>
          </a:xfrm>
          <a:prstGeom prst="rect">
            <a:avLst/>
          </a:prstGeom>
        </p:spPr>
        <p:txBody>
          <a:bodyPr wrap="none">
            <a:spAutoFit/>
          </a:bodyPr>
          <a:lstStyle/>
          <a:p>
            <a:pPr>
              <a:defRPr/>
            </a:pPr>
            <a:r>
              <a:rPr lang="sl-SI" sz="2800" dirty="0">
                <a:solidFill>
                  <a:srgbClr val="FF0000"/>
                </a:solidFill>
                <a:cs typeface="Arial" charset="0"/>
              </a:rPr>
              <a:t>Sklanjanje povratnega svojilnega zaimka: </a:t>
            </a:r>
          </a:p>
          <a:p>
            <a:pPr marL="514350" indent="-514350">
              <a:buFontTx/>
              <a:buAutoNum type="arabicPeriod"/>
              <a:defRPr/>
            </a:pPr>
            <a:r>
              <a:rPr lang="sl-SI" sz="2400" i="1" dirty="0">
                <a:cs typeface="Arial" charset="0"/>
              </a:rPr>
              <a:t>/ </a:t>
            </a:r>
          </a:p>
          <a:p>
            <a:pPr marL="514350" indent="-514350">
              <a:buFontTx/>
              <a:buAutoNum type="arabicPeriod"/>
              <a:defRPr/>
            </a:pPr>
            <a:r>
              <a:rPr lang="sl-SI" sz="2400" i="1" dirty="0">
                <a:cs typeface="Arial" charset="0"/>
              </a:rPr>
              <a:t>Ne morem ti posoditi </a:t>
            </a:r>
            <a:r>
              <a:rPr lang="sl-SI" sz="2400" i="1" dirty="0">
                <a:solidFill>
                  <a:srgbClr val="FF0000"/>
                </a:solidFill>
                <a:cs typeface="Arial" charset="0"/>
              </a:rPr>
              <a:t>svojega</a:t>
            </a:r>
            <a:r>
              <a:rPr lang="sl-SI" sz="2400" i="1" dirty="0">
                <a:cs typeface="Arial" charset="0"/>
              </a:rPr>
              <a:t> zvezka. </a:t>
            </a:r>
          </a:p>
          <a:p>
            <a:pPr marL="514350" indent="-514350">
              <a:buFontTx/>
              <a:buAutoNum type="arabicPeriod"/>
              <a:defRPr/>
            </a:pPr>
            <a:r>
              <a:rPr lang="sl-SI" sz="2400" i="1" dirty="0">
                <a:solidFill>
                  <a:srgbClr val="FF0000"/>
                </a:solidFill>
                <a:cs typeface="Arial" charset="0"/>
              </a:rPr>
              <a:t>Svojemu</a:t>
            </a:r>
            <a:r>
              <a:rPr lang="sl-SI" sz="2400" i="1" dirty="0">
                <a:cs typeface="Arial" charset="0"/>
              </a:rPr>
              <a:t> očetu povej. </a:t>
            </a:r>
          </a:p>
          <a:p>
            <a:pPr marL="514350" indent="-514350">
              <a:buFontTx/>
              <a:buAutoNum type="arabicPeriod"/>
              <a:defRPr/>
            </a:pPr>
            <a:r>
              <a:rPr lang="sl-SI" sz="2400" i="1" dirty="0">
                <a:cs typeface="Arial" charset="0"/>
              </a:rPr>
              <a:t>Pazi na </a:t>
            </a:r>
            <a:r>
              <a:rPr lang="sl-SI" sz="2400" i="1" dirty="0">
                <a:solidFill>
                  <a:srgbClr val="FF0000"/>
                </a:solidFill>
                <a:cs typeface="Arial" charset="0"/>
              </a:rPr>
              <a:t>svojega </a:t>
            </a:r>
            <a:r>
              <a:rPr lang="sl-SI" sz="2400" i="1" dirty="0">
                <a:cs typeface="Arial" charset="0"/>
              </a:rPr>
              <a:t>psa. </a:t>
            </a:r>
          </a:p>
          <a:p>
            <a:pPr marL="514350" indent="-514350">
              <a:buFontTx/>
              <a:buAutoNum type="arabicPeriod"/>
              <a:defRPr/>
            </a:pPr>
            <a:r>
              <a:rPr lang="sl-SI" sz="2400" i="1" dirty="0">
                <a:cs typeface="Arial" charset="0"/>
              </a:rPr>
              <a:t>Stojim pri </a:t>
            </a:r>
            <a:r>
              <a:rPr lang="sl-SI" sz="2400" i="1" dirty="0">
                <a:solidFill>
                  <a:srgbClr val="FF0000"/>
                </a:solidFill>
                <a:cs typeface="Arial" charset="0"/>
              </a:rPr>
              <a:t>svojem</a:t>
            </a:r>
            <a:r>
              <a:rPr lang="sl-SI" sz="2400" i="1" dirty="0">
                <a:cs typeface="Arial" charset="0"/>
              </a:rPr>
              <a:t> motorju.  </a:t>
            </a:r>
          </a:p>
          <a:p>
            <a:pPr marL="514350" indent="-514350">
              <a:buFontTx/>
              <a:buAutoNum type="arabicPeriod"/>
              <a:defRPr/>
            </a:pPr>
            <a:r>
              <a:rPr lang="sl-SI" sz="2400" i="1" dirty="0">
                <a:cs typeface="Arial" charset="0"/>
              </a:rPr>
              <a:t>S </a:t>
            </a:r>
            <a:r>
              <a:rPr lang="sl-SI" sz="2400" i="1" dirty="0">
                <a:solidFill>
                  <a:srgbClr val="FF0000"/>
                </a:solidFill>
                <a:cs typeface="Arial" charset="0"/>
              </a:rPr>
              <a:t>svojim</a:t>
            </a:r>
            <a:r>
              <a:rPr lang="sl-SI" sz="2400" i="1" dirty="0">
                <a:cs typeface="Arial" charset="0"/>
              </a:rPr>
              <a:t> izdelkom sem zadovoljen.</a:t>
            </a:r>
          </a:p>
          <a:p>
            <a:pPr marL="514350" indent="-514350">
              <a:buFontTx/>
              <a:buAutoNum type="arabicPeriod"/>
              <a:defRPr/>
            </a:pPr>
            <a:endParaRPr lang="sl-SI" sz="2400" i="1" dirty="0">
              <a:cs typeface="Arial" charset="0"/>
            </a:endParaRPr>
          </a:p>
        </p:txBody>
      </p:sp>
      <p:sp>
        <p:nvSpPr>
          <p:cNvPr id="3" name="Rectangle 2">
            <a:extLst>
              <a:ext uri="{FF2B5EF4-FFF2-40B4-BE49-F238E27FC236}">
                <a16:creationId xmlns:a16="http://schemas.microsoft.com/office/drawing/2014/main" id="{CB14D4D3-706C-4526-A1C1-1C712F5CE27C}"/>
              </a:ext>
            </a:extLst>
          </p:cNvPr>
          <p:cNvSpPr/>
          <p:nvPr/>
        </p:nvSpPr>
        <p:spPr>
          <a:xfrm>
            <a:off x="7020272" y="5949280"/>
            <a:ext cx="1872903" cy="634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Reši SDZ 25-28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FF5563-C06B-439F-8898-48165B41BCC5}"/>
              </a:ext>
            </a:extLst>
          </p:cNvPr>
          <p:cNvSpPr>
            <a:spLocks noGrp="1"/>
          </p:cNvSpPr>
          <p:nvPr>
            <p:ph idx="1"/>
          </p:nvPr>
        </p:nvSpPr>
        <p:spPr>
          <a:xfrm>
            <a:off x="107504" y="836712"/>
            <a:ext cx="8229600" cy="4525963"/>
          </a:xfrm>
        </p:spPr>
        <p:txBody>
          <a:bodyPr/>
          <a:lstStyle/>
          <a:p>
            <a:pPr marL="0" indent="0">
              <a:buNone/>
            </a:pPr>
            <a:r>
              <a:rPr lang="sl-SI" dirty="0"/>
              <a:t>Reši naloge v SDZ, str. 29-35.</a:t>
            </a:r>
          </a:p>
          <a:p>
            <a:pPr marL="0" indent="0">
              <a:buNone/>
            </a:pPr>
            <a:endParaRPr lang="sl-SI" dirty="0"/>
          </a:p>
          <a:p>
            <a:pPr marL="0" indent="0">
              <a:buNone/>
            </a:pPr>
            <a:r>
              <a:rPr lang="sl-SI" dirty="0"/>
              <a:t>V SDZ še enkrat </a:t>
            </a:r>
            <a:r>
              <a:rPr lang="sl-SI" dirty="0" smtClean="0"/>
              <a:t>preberi in ponovi, </a:t>
            </a:r>
            <a:r>
              <a:rPr lang="sl-SI" dirty="0"/>
              <a:t>kaj so svojilni zaimki in kakšen pomen imajo (podčrtaj ključne besede).</a:t>
            </a:r>
            <a:endParaRPr lang="en-US" dirty="0"/>
          </a:p>
        </p:txBody>
      </p:sp>
      <p:sp>
        <p:nvSpPr>
          <p:cNvPr id="4" name="Rectangle 3">
            <a:extLst>
              <a:ext uri="{FF2B5EF4-FFF2-40B4-BE49-F238E27FC236}">
                <a16:creationId xmlns:a16="http://schemas.microsoft.com/office/drawing/2014/main" id="{57875103-82A6-4FB0-8CDD-D53503A3650F}"/>
              </a:ext>
            </a:extLst>
          </p:cNvPr>
          <p:cNvSpPr/>
          <p:nvPr/>
        </p:nvSpPr>
        <p:spPr>
          <a:xfrm>
            <a:off x="1043608" y="116632"/>
            <a:ext cx="13681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7.a; 1. ura</a:t>
            </a:r>
          </a:p>
          <a:p>
            <a:pPr algn="ctr"/>
            <a:r>
              <a:rPr lang="sl-SI" dirty="0"/>
              <a:t>7. b; 2. ura</a:t>
            </a:r>
            <a:endParaRPr lang="en-US" dirty="0"/>
          </a:p>
        </p:txBody>
      </p:sp>
    </p:spTree>
    <p:extLst>
      <p:ext uri="{BB962C8B-B14F-4D97-AF65-F5344CB8AC3E}">
        <p14:creationId xmlns:p14="http://schemas.microsoft.com/office/powerpoint/2010/main" val="1222440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D8EA51-045D-44AC-98FF-D83D441AB4EC}"/>
              </a:ext>
            </a:extLst>
          </p:cNvPr>
          <p:cNvSpPr>
            <a:spLocks noGrp="1"/>
          </p:cNvSpPr>
          <p:nvPr>
            <p:ph idx="1"/>
          </p:nvPr>
        </p:nvSpPr>
        <p:spPr>
          <a:xfrm>
            <a:off x="323528" y="1124744"/>
            <a:ext cx="8229600" cy="5256584"/>
          </a:xfrm>
        </p:spPr>
        <p:txBody>
          <a:bodyPr>
            <a:normAutofit fontScale="70000" lnSpcReduction="20000"/>
          </a:bodyPr>
          <a:lstStyle/>
          <a:p>
            <a:pPr marL="0" indent="0">
              <a:buNone/>
            </a:pPr>
            <a:r>
              <a:rPr lang="sl-SI" dirty="0"/>
              <a:t>V prilogi se nahaja tudi učni list za ponovitev </a:t>
            </a:r>
            <a:r>
              <a:rPr lang="sl-SI" dirty="0" smtClean="0"/>
              <a:t>zaimkov (VAJA DELA MOJSTRA). </a:t>
            </a:r>
            <a:r>
              <a:rPr lang="sl-SI" dirty="0"/>
              <a:t>Imaš več izbir:</a:t>
            </a:r>
          </a:p>
          <a:p>
            <a:pPr marL="0" indent="0">
              <a:buNone/>
            </a:pPr>
            <a:endParaRPr lang="sl-SI" dirty="0"/>
          </a:p>
          <a:p>
            <a:pPr marL="514350" indent="-514350">
              <a:buAutoNum type="arabicPeriod"/>
            </a:pPr>
            <a:r>
              <a:rPr lang="sl-SI" dirty="0"/>
              <a:t>Lahko si ga natisneš (če imaš to možnost), rešiš, fotografiraš </a:t>
            </a:r>
            <a:r>
              <a:rPr lang="sl-SI" dirty="0" smtClean="0"/>
              <a:t> (skeniraš) in </a:t>
            </a:r>
            <a:r>
              <a:rPr lang="sl-SI" dirty="0"/>
              <a:t>pošlješ po elektronski pošti</a:t>
            </a:r>
            <a:r>
              <a:rPr lang="sl-SI" dirty="0" smtClean="0"/>
              <a:t>. </a:t>
            </a:r>
            <a:endParaRPr lang="sl-SI" dirty="0"/>
          </a:p>
          <a:p>
            <a:pPr marL="514350" indent="-514350">
              <a:buAutoNum type="arabicPeriod"/>
            </a:pPr>
            <a:endParaRPr lang="sl-SI" dirty="0"/>
          </a:p>
          <a:p>
            <a:pPr marL="514350" indent="-514350">
              <a:buAutoNum type="arabicPeriod"/>
            </a:pPr>
            <a:r>
              <a:rPr lang="sl-SI" dirty="0"/>
              <a:t>Lahko učni list izpolniš na računalniku, shraniš in mi takega z rešitvami pošlješ po elektronski pošti (natisneš si ga popravljenega).</a:t>
            </a:r>
          </a:p>
          <a:p>
            <a:pPr marL="514350" indent="-514350">
              <a:buAutoNum type="arabicPeriod"/>
            </a:pPr>
            <a:endParaRPr lang="sl-SI" dirty="0"/>
          </a:p>
          <a:p>
            <a:pPr marL="514350" indent="-514350">
              <a:buAutoNum type="arabicPeriod"/>
            </a:pPr>
            <a:r>
              <a:rPr lang="sl-SI" dirty="0"/>
              <a:t>Če nimaš možnosti tiskanja, zapišeš v zvezek samo pravilne rešitve, fotografiraš in </a:t>
            </a:r>
            <a:r>
              <a:rPr lang="sl-SI" dirty="0" smtClean="0"/>
              <a:t>jih pošlji </a:t>
            </a:r>
            <a:r>
              <a:rPr lang="sl-SI" dirty="0"/>
              <a:t>po elektronski pošti.</a:t>
            </a:r>
          </a:p>
          <a:p>
            <a:pPr marL="514350" indent="-514350">
              <a:buAutoNum type="arabicPeriod"/>
            </a:pPr>
            <a:endParaRPr lang="sl-SI" dirty="0"/>
          </a:p>
          <a:p>
            <a:pPr marL="0" indent="0">
              <a:buNone/>
            </a:pPr>
            <a:r>
              <a:rPr lang="sl-SI" dirty="0"/>
              <a:t>Popravljeno gradivo </a:t>
            </a:r>
            <a:r>
              <a:rPr lang="sl-SI" dirty="0" smtClean="0"/>
              <a:t>vrneva </a:t>
            </a:r>
            <a:r>
              <a:rPr lang="sl-SI" dirty="0"/>
              <a:t>po elektronski pošti takoj, ko </a:t>
            </a:r>
            <a:r>
              <a:rPr lang="sl-SI" dirty="0" smtClean="0"/>
              <a:t>uspeva </a:t>
            </a:r>
            <a:r>
              <a:rPr lang="sl-SI" dirty="0"/>
              <a:t>popraviti.</a:t>
            </a:r>
          </a:p>
          <a:p>
            <a:pPr marL="514350" indent="-514350">
              <a:buAutoNum type="arabicPeriod"/>
            </a:pPr>
            <a:endParaRPr lang="en-US" dirty="0"/>
          </a:p>
        </p:txBody>
      </p:sp>
      <p:sp>
        <p:nvSpPr>
          <p:cNvPr id="4" name="Rectangle 3">
            <a:extLst>
              <a:ext uri="{FF2B5EF4-FFF2-40B4-BE49-F238E27FC236}">
                <a16:creationId xmlns:a16="http://schemas.microsoft.com/office/drawing/2014/main" id="{8B8C69C5-2D73-4F4D-8325-99173C97ED13}"/>
              </a:ext>
            </a:extLst>
          </p:cNvPr>
          <p:cNvSpPr/>
          <p:nvPr/>
        </p:nvSpPr>
        <p:spPr>
          <a:xfrm>
            <a:off x="457200" y="188640"/>
            <a:ext cx="1810544"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7.a, 2. ura</a:t>
            </a:r>
          </a:p>
          <a:p>
            <a:pPr algn="ctr"/>
            <a:r>
              <a:rPr lang="sl-SI" dirty="0"/>
              <a:t>7.b, 3. ura</a:t>
            </a:r>
            <a:endParaRPr lang="en-US" dirty="0"/>
          </a:p>
        </p:txBody>
      </p:sp>
    </p:spTree>
    <p:extLst>
      <p:ext uri="{BB962C8B-B14F-4D97-AF65-F5344CB8AC3E}">
        <p14:creationId xmlns:p14="http://schemas.microsoft.com/office/powerpoint/2010/main" val="5893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60D4D4-9333-441B-9252-DD5BF9547325}"/>
              </a:ext>
            </a:extLst>
          </p:cNvPr>
          <p:cNvSpPr>
            <a:spLocks noGrp="1"/>
          </p:cNvSpPr>
          <p:nvPr>
            <p:ph idx="1"/>
          </p:nvPr>
        </p:nvSpPr>
        <p:spPr>
          <a:xfrm>
            <a:off x="251520" y="1166018"/>
            <a:ext cx="8229600" cy="5071294"/>
          </a:xfrm>
        </p:spPr>
        <p:txBody>
          <a:bodyPr>
            <a:normAutofit fontScale="92500" lnSpcReduction="10000"/>
          </a:bodyPr>
          <a:lstStyle/>
          <a:p>
            <a:pPr marL="0" indent="0">
              <a:buNone/>
            </a:pPr>
            <a:r>
              <a:rPr lang="sl-SI" sz="2400" dirty="0"/>
              <a:t>Najprej reši 1. in 2. nalogo na tej spletni strani: </a:t>
            </a:r>
            <a:r>
              <a:rPr lang="en-US" sz="2400" dirty="0">
                <a:hlinkClick r:id="rId2"/>
              </a:rPr>
              <a:t>https://eucbeniki.sio.si/slo9/2391/index.html</a:t>
            </a:r>
            <a:endParaRPr lang="sl-SI" sz="2400" dirty="0"/>
          </a:p>
          <a:p>
            <a:pPr marL="0" indent="0">
              <a:buNone/>
            </a:pPr>
            <a:endParaRPr lang="sl-SI" sz="2400" dirty="0"/>
          </a:p>
          <a:p>
            <a:pPr marL="0" indent="0">
              <a:buNone/>
            </a:pPr>
            <a:endParaRPr lang="sl-SI" sz="2400" dirty="0"/>
          </a:p>
          <a:p>
            <a:pPr marL="0" indent="0">
              <a:buNone/>
            </a:pPr>
            <a:endParaRPr lang="sl-SI" sz="2400" dirty="0"/>
          </a:p>
          <a:p>
            <a:pPr marL="0" indent="0">
              <a:buNone/>
            </a:pPr>
            <a:endParaRPr lang="sl-SI" sz="2400" dirty="0"/>
          </a:p>
          <a:p>
            <a:pPr marL="0" indent="0">
              <a:buNone/>
            </a:pPr>
            <a:endParaRPr lang="sl-SI" sz="2400" dirty="0"/>
          </a:p>
          <a:p>
            <a:pPr marL="0" indent="0">
              <a:buNone/>
            </a:pPr>
            <a:r>
              <a:rPr lang="sl-SI" sz="2400" dirty="0"/>
              <a:t>Potem poslušaj pesem:              </a:t>
            </a:r>
            <a:r>
              <a:rPr lang="sl-SI" sz="1900" dirty="0"/>
              <a:t>(namig: pesem poslušaj večkrat, tudi ob reševanju nalog, kjer je potrebno del besedila poslušati ali prebrati)</a:t>
            </a:r>
          </a:p>
          <a:p>
            <a:pPr marL="0" indent="0">
              <a:buNone/>
            </a:pPr>
            <a:r>
              <a:rPr lang="sl-SI" sz="2400" dirty="0"/>
              <a:t>Reši naloge, preglej rešitve. Nato prepiši vprašanje in le pravilni/ pravilne odgovore.</a:t>
            </a:r>
          </a:p>
          <a:p>
            <a:pPr marL="0" indent="0">
              <a:buNone/>
            </a:pPr>
            <a:r>
              <a:rPr lang="en-US" sz="2400" dirty="0">
                <a:hlinkClick r:id="rId3"/>
              </a:rPr>
              <a:t>https://eucbeniki.sio.si/slo9/2391/index1.html</a:t>
            </a:r>
            <a:endParaRPr lang="sl-SI" sz="2400" dirty="0"/>
          </a:p>
          <a:p>
            <a:pPr marL="0" indent="0">
              <a:buNone/>
            </a:pPr>
            <a:r>
              <a:rPr lang="en-US" sz="2400" dirty="0">
                <a:hlinkClick r:id="rId4"/>
              </a:rPr>
              <a:t>https://eucbeniki.sio.si/slo9/2391/index2.html</a:t>
            </a:r>
            <a:endParaRPr lang="sl-SI" sz="2400" dirty="0"/>
          </a:p>
          <a:p>
            <a:pPr marL="0" indent="0">
              <a:buNone/>
            </a:pPr>
            <a:r>
              <a:rPr lang="en-US" sz="2400" dirty="0">
                <a:hlinkClick r:id="rId5"/>
              </a:rPr>
              <a:t>https://eucbeniki.sio.si/slo9/2391/index3.html</a:t>
            </a:r>
            <a:endParaRPr lang="sl-SI" sz="2400" dirty="0"/>
          </a:p>
          <a:p>
            <a:pPr marL="0" indent="0">
              <a:buNone/>
            </a:pPr>
            <a:endParaRPr lang="sl-SI" dirty="0"/>
          </a:p>
          <a:p>
            <a:pPr marL="0" indent="0">
              <a:buNone/>
            </a:pPr>
            <a:endParaRPr lang="sl-SI" dirty="0"/>
          </a:p>
        </p:txBody>
      </p:sp>
      <p:sp>
        <p:nvSpPr>
          <p:cNvPr id="4" name="Rectangle 3">
            <a:extLst>
              <a:ext uri="{FF2B5EF4-FFF2-40B4-BE49-F238E27FC236}">
                <a16:creationId xmlns:a16="http://schemas.microsoft.com/office/drawing/2014/main" id="{D73B681A-4E70-4E3A-8868-099E51E5EB92}"/>
              </a:ext>
            </a:extLst>
          </p:cNvPr>
          <p:cNvSpPr/>
          <p:nvPr/>
        </p:nvSpPr>
        <p:spPr>
          <a:xfrm>
            <a:off x="251520" y="116632"/>
            <a:ext cx="252028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7.a </a:t>
            </a:r>
            <a:r>
              <a:rPr lang="sl-SI" dirty="0" smtClean="0"/>
              <a:t>3.ura</a:t>
            </a:r>
          </a:p>
          <a:p>
            <a:pPr algn="ctr"/>
            <a:r>
              <a:rPr lang="sl-SI" dirty="0" smtClean="0"/>
              <a:t>7. B 4. URA</a:t>
            </a:r>
            <a:endParaRPr lang="en-US" dirty="0"/>
          </a:p>
        </p:txBody>
      </p:sp>
      <p:sp>
        <p:nvSpPr>
          <p:cNvPr id="5" name="Rectangle: Folded Corner 4">
            <a:extLst>
              <a:ext uri="{FF2B5EF4-FFF2-40B4-BE49-F238E27FC236}">
                <a16:creationId xmlns:a16="http://schemas.microsoft.com/office/drawing/2014/main" id="{F8D5AC1D-30E9-4934-8D1B-FCA6B54EF5A7}"/>
              </a:ext>
            </a:extLst>
          </p:cNvPr>
          <p:cNvSpPr/>
          <p:nvPr/>
        </p:nvSpPr>
        <p:spPr>
          <a:xfrm>
            <a:off x="5103553" y="116632"/>
            <a:ext cx="3816424" cy="104938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a:t>Naslednji 2 uri pripadata književnosti, zato zamenjaj delovni zvezek za berilo in zvezek za književnost (7.a).</a:t>
            </a:r>
            <a:endParaRPr lang="sl-SI" dirty="0"/>
          </a:p>
        </p:txBody>
      </p:sp>
      <p:pic>
        <p:nvPicPr>
          <p:cNvPr id="6" name="Picture 5">
            <a:extLst>
              <a:ext uri="{FF2B5EF4-FFF2-40B4-BE49-F238E27FC236}">
                <a16:creationId xmlns:a16="http://schemas.microsoft.com/office/drawing/2014/main" id="{19B9C84F-3EDF-46B9-82CE-2D2F9AD266AD}"/>
              </a:ext>
            </a:extLst>
          </p:cNvPr>
          <p:cNvPicPr>
            <a:picLocks noChangeAspect="1"/>
          </p:cNvPicPr>
          <p:nvPr/>
        </p:nvPicPr>
        <p:blipFill>
          <a:blip r:embed="rId6"/>
          <a:stretch>
            <a:fillRect/>
          </a:stretch>
        </p:blipFill>
        <p:spPr>
          <a:xfrm>
            <a:off x="251520" y="1891670"/>
            <a:ext cx="5200650" cy="1466850"/>
          </a:xfrm>
          <a:prstGeom prst="rect">
            <a:avLst/>
          </a:prstGeom>
        </p:spPr>
      </p:pic>
      <p:sp>
        <p:nvSpPr>
          <p:cNvPr id="7" name="Star: 7 Points 6">
            <a:hlinkClick r:id="rId7"/>
            <a:extLst>
              <a:ext uri="{FF2B5EF4-FFF2-40B4-BE49-F238E27FC236}">
                <a16:creationId xmlns:a16="http://schemas.microsoft.com/office/drawing/2014/main" id="{34F5B6C5-85B1-41E1-A638-27541E091C4E}"/>
              </a:ext>
            </a:extLst>
          </p:cNvPr>
          <p:cNvSpPr/>
          <p:nvPr/>
        </p:nvSpPr>
        <p:spPr>
          <a:xfrm>
            <a:off x="2987824" y="3454309"/>
            <a:ext cx="792088" cy="576064"/>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900" dirty="0"/>
              <a:t>klikni</a:t>
            </a:r>
            <a:endParaRPr lang="en-US" sz="900" dirty="0"/>
          </a:p>
        </p:txBody>
      </p:sp>
      <p:pic>
        <p:nvPicPr>
          <p:cNvPr id="8" name="Picture 7">
            <a:extLst>
              <a:ext uri="{FF2B5EF4-FFF2-40B4-BE49-F238E27FC236}">
                <a16:creationId xmlns:a16="http://schemas.microsoft.com/office/drawing/2014/main" id="{39579FBF-A454-4FB4-8E9D-F658B02AAE3A}"/>
              </a:ext>
            </a:extLst>
          </p:cNvPr>
          <p:cNvPicPr>
            <a:picLocks noChangeAspect="1"/>
          </p:cNvPicPr>
          <p:nvPr/>
        </p:nvPicPr>
        <p:blipFill>
          <a:blip r:embed="rId8"/>
          <a:stretch>
            <a:fillRect/>
          </a:stretch>
        </p:blipFill>
        <p:spPr>
          <a:xfrm>
            <a:off x="5617232" y="1495324"/>
            <a:ext cx="3275248" cy="2147107"/>
          </a:xfrm>
          <a:prstGeom prst="rect">
            <a:avLst/>
          </a:prstGeom>
        </p:spPr>
      </p:pic>
    </p:spTree>
    <p:extLst>
      <p:ext uri="{BB962C8B-B14F-4D97-AF65-F5344CB8AC3E}">
        <p14:creationId xmlns:p14="http://schemas.microsoft.com/office/powerpoint/2010/main" val="350380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75587E-2ECC-4D51-8972-8CCDE82FD104}"/>
              </a:ext>
            </a:extLst>
          </p:cNvPr>
          <p:cNvSpPr>
            <a:spLocks noGrp="1"/>
          </p:cNvSpPr>
          <p:nvPr>
            <p:ph idx="1"/>
          </p:nvPr>
        </p:nvSpPr>
        <p:spPr>
          <a:xfrm>
            <a:off x="251520" y="67966"/>
            <a:ext cx="8435280" cy="6790034"/>
          </a:xfrm>
        </p:spPr>
        <p:txBody>
          <a:bodyPr>
            <a:normAutofit fontScale="92500" lnSpcReduction="10000"/>
          </a:bodyPr>
          <a:lstStyle/>
          <a:p>
            <a:pPr marL="0" indent="0">
              <a:buNone/>
            </a:pPr>
            <a:r>
              <a:rPr lang="sl-SI" sz="2200" dirty="0"/>
              <a:t>Da boš razumel/-a vso pesnitev, reši in preberi besedilo še na tej spletni strani:</a:t>
            </a:r>
          </a:p>
          <a:p>
            <a:pPr marL="0" indent="0">
              <a:buNone/>
            </a:pPr>
            <a:endParaRPr lang="sl-SI" sz="2200" dirty="0"/>
          </a:p>
          <a:p>
            <a:pPr marL="0" indent="0">
              <a:buNone/>
            </a:pPr>
            <a:r>
              <a:rPr lang="sl-SI" sz="2200" dirty="0"/>
              <a:t>Še vedno velja, da odgovoriš na spletne naloge, preveriš rešitve, nato pa v zvezek prepišeš vprašanje in le pravilne odgovore.</a:t>
            </a:r>
          </a:p>
          <a:p>
            <a:pPr marL="0" indent="0">
              <a:buNone/>
            </a:pPr>
            <a:r>
              <a:rPr lang="sl-SI" sz="2200" dirty="0"/>
              <a:t>Prepis v zvezek:</a:t>
            </a:r>
          </a:p>
          <a:p>
            <a:pPr marL="0" indent="0">
              <a:buNone/>
            </a:pPr>
            <a:endParaRPr lang="sl-SI" sz="2200" dirty="0"/>
          </a:p>
          <a:p>
            <a:pPr marL="0" indent="0">
              <a:buNone/>
            </a:pPr>
            <a:endParaRPr lang="sl-SI" sz="2200" dirty="0"/>
          </a:p>
          <a:p>
            <a:pPr marL="0" indent="0">
              <a:buNone/>
            </a:pPr>
            <a:endParaRPr lang="sl-SI" sz="2200" dirty="0"/>
          </a:p>
          <a:p>
            <a:pPr marL="0" indent="0">
              <a:buNone/>
            </a:pPr>
            <a:endParaRPr lang="sl-SI" sz="2200" dirty="0"/>
          </a:p>
          <a:p>
            <a:pPr marL="0" indent="0">
              <a:buNone/>
            </a:pPr>
            <a:endParaRPr lang="sl-SI" sz="2200" dirty="0"/>
          </a:p>
          <a:p>
            <a:pPr marL="0" indent="0">
              <a:buNone/>
            </a:pPr>
            <a:endParaRPr lang="sl-SI" sz="2200" dirty="0"/>
          </a:p>
          <a:p>
            <a:pPr marL="0" indent="0">
              <a:buNone/>
            </a:pPr>
            <a:endParaRPr lang="sl-SI" sz="2200" dirty="0"/>
          </a:p>
          <a:p>
            <a:pPr marL="0" indent="0">
              <a:buNone/>
            </a:pPr>
            <a:r>
              <a:rPr lang="sl-SI" sz="2200" dirty="0"/>
              <a:t>V pesmi poišči in izpiši naslednja pesniška sredstva:</a:t>
            </a:r>
          </a:p>
          <a:p>
            <a:pPr marL="457200" indent="-457200">
              <a:buAutoNum type="arabicPeriod"/>
            </a:pPr>
            <a:r>
              <a:rPr lang="sl-SI" sz="2200" dirty="0"/>
              <a:t>INVERZIJA ali spremenjen stalni besedni red</a:t>
            </a:r>
          </a:p>
          <a:p>
            <a:pPr marL="457200" indent="-457200">
              <a:buAutoNum type="arabicPeriod"/>
            </a:pPr>
            <a:r>
              <a:rPr lang="sl-SI" sz="2200" dirty="0"/>
              <a:t>OKRASNI PRIDEVEK</a:t>
            </a:r>
          </a:p>
          <a:p>
            <a:pPr marL="457200" indent="-457200">
              <a:buAutoNum type="arabicPeriod"/>
            </a:pPr>
            <a:r>
              <a:rPr lang="sl-SI" sz="2200" dirty="0"/>
              <a:t>POOSEBITEV ali PERSONIFIKACIJA</a:t>
            </a:r>
          </a:p>
          <a:p>
            <a:pPr marL="457200" indent="-457200">
              <a:buAutoNum type="arabicPeriod"/>
            </a:pPr>
            <a:r>
              <a:rPr lang="sl-SI" sz="2200" dirty="0"/>
              <a:t>PRETIRAVANJE</a:t>
            </a:r>
          </a:p>
          <a:p>
            <a:pPr marL="457200" indent="-457200">
              <a:buAutoNum type="arabicPeriod"/>
            </a:pPr>
            <a:r>
              <a:rPr lang="sl-SI" sz="2200" dirty="0"/>
              <a:t>NAGOVOR</a:t>
            </a:r>
          </a:p>
          <a:p>
            <a:pPr marL="457200" indent="-457200">
              <a:buAutoNum type="arabicPeriod"/>
            </a:pPr>
            <a:r>
              <a:rPr lang="sl-SI" sz="2200" dirty="0"/>
              <a:t>RETORIČNO ALI GOVORNIŠKO VPRAŠANJE (odgovor je že vnaprej znan, ga ne pričakujemo, skuša le vzbuditi določena čustva)</a:t>
            </a:r>
          </a:p>
          <a:p>
            <a:pPr marL="457200" indent="-457200">
              <a:buAutoNum type="arabicPeriod"/>
            </a:pPr>
            <a:endParaRPr lang="en-US" sz="2400" dirty="0"/>
          </a:p>
        </p:txBody>
      </p:sp>
      <p:sp>
        <p:nvSpPr>
          <p:cNvPr id="4" name="Rectangle 3">
            <a:extLst>
              <a:ext uri="{FF2B5EF4-FFF2-40B4-BE49-F238E27FC236}">
                <a16:creationId xmlns:a16="http://schemas.microsoft.com/office/drawing/2014/main" id="{BD8B4F62-5B3B-478A-BA1A-2BFAE9FB60AB}"/>
              </a:ext>
            </a:extLst>
          </p:cNvPr>
          <p:cNvSpPr/>
          <p:nvPr/>
        </p:nvSpPr>
        <p:spPr>
          <a:xfrm>
            <a:off x="6906912" y="1210971"/>
            <a:ext cx="1944216"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t>7.a</a:t>
            </a:r>
            <a:endParaRPr lang="sl-SI" dirty="0"/>
          </a:p>
          <a:p>
            <a:pPr algn="ctr"/>
            <a:r>
              <a:rPr lang="sl-SI" dirty="0"/>
              <a:t>4. ura</a:t>
            </a:r>
            <a:endParaRPr lang="en-US" dirty="0"/>
          </a:p>
        </p:txBody>
      </p:sp>
      <p:sp>
        <p:nvSpPr>
          <p:cNvPr id="5" name="Rectangle 4">
            <a:extLst>
              <a:ext uri="{FF2B5EF4-FFF2-40B4-BE49-F238E27FC236}">
                <a16:creationId xmlns:a16="http://schemas.microsoft.com/office/drawing/2014/main" id="{34377040-56BB-44FC-B2FD-3307B0E3154D}"/>
              </a:ext>
            </a:extLst>
          </p:cNvPr>
          <p:cNvSpPr/>
          <p:nvPr/>
        </p:nvSpPr>
        <p:spPr>
          <a:xfrm>
            <a:off x="251156" y="1700808"/>
            <a:ext cx="4560992" cy="369332"/>
          </a:xfrm>
          <a:prstGeom prst="rect">
            <a:avLst/>
          </a:prstGeom>
        </p:spPr>
        <p:txBody>
          <a:bodyPr wrap="none">
            <a:spAutoFit/>
          </a:bodyPr>
          <a:lstStyle/>
          <a:p>
            <a:r>
              <a:rPr lang="en-US" dirty="0">
                <a:hlinkClick r:id="rId2"/>
              </a:rPr>
              <a:t>https://eucbeniki.sio.si/slo9/2391/index4.html</a:t>
            </a:r>
            <a:endParaRPr lang="en-US" dirty="0"/>
          </a:p>
        </p:txBody>
      </p:sp>
      <p:pic>
        <p:nvPicPr>
          <p:cNvPr id="6" name="Picture 5">
            <a:extLst>
              <a:ext uri="{FF2B5EF4-FFF2-40B4-BE49-F238E27FC236}">
                <a16:creationId xmlns:a16="http://schemas.microsoft.com/office/drawing/2014/main" id="{F318134B-8E6F-498F-9609-1F2FACB41ACA}"/>
              </a:ext>
            </a:extLst>
          </p:cNvPr>
          <p:cNvPicPr>
            <a:picLocks noChangeAspect="1"/>
          </p:cNvPicPr>
          <p:nvPr/>
        </p:nvPicPr>
        <p:blipFill>
          <a:blip r:embed="rId3"/>
          <a:stretch>
            <a:fillRect/>
          </a:stretch>
        </p:blipFill>
        <p:spPr>
          <a:xfrm>
            <a:off x="425678" y="2038280"/>
            <a:ext cx="4924425" cy="1809750"/>
          </a:xfrm>
          <a:prstGeom prst="rect">
            <a:avLst/>
          </a:prstGeom>
        </p:spPr>
      </p:pic>
      <p:sp>
        <p:nvSpPr>
          <p:cNvPr id="7" name="Star: 5 Points 6">
            <a:hlinkClick r:id="rId4"/>
            <a:extLst>
              <a:ext uri="{FF2B5EF4-FFF2-40B4-BE49-F238E27FC236}">
                <a16:creationId xmlns:a16="http://schemas.microsoft.com/office/drawing/2014/main" id="{A67C06F4-0979-48AB-9D80-46E97BEA13A5}"/>
              </a:ext>
            </a:extLst>
          </p:cNvPr>
          <p:cNvSpPr/>
          <p:nvPr/>
        </p:nvSpPr>
        <p:spPr>
          <a:xfrm>
            <a:off x="7308304" y="3379721"/>
            <a:ext cx="617416" cy="50405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C2900A9-89B4-4777-A9FB-3E1F674736D5}"/>
              </a:ext>
            </a:extLst>
          </p:cNvPr>
          <p:cNvSpPr/>
          <p:nvPr/>
        </p:nvSpPr>
        <p:spPr>
          <a:xfrm>
            <a:off x="6454552" y="2653673"/>
            <a:ext cx="2232248"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a:t>Poglej še tole!</a:t>
            </a:r>
          </a:p>
          <a:p>
            <a:pPr algn="ctr"/>
            <a:r>
              <a:rPr lang="sl-SI" dirty="0"/>
              <a:t>Klikni zvezdico!</a:t>
            </a:r>
            <a:endParaRPr lang="en-US" dirty="0"/>
          </a:p>
        </p:txBody>
      </p:sp>
    </p:spTree>
    <p:extLst>
      <p:ext uri="{BB962C8B-B14F-4D97-AF65-F5344CB8AC3E}">
        <p14:creationId xmlns:p14="http://schemas.microsoft.com/office/powerpoint/2010/main" val="1420339056"/>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706</TotalTime>
  <Words>781</Words>
  <Application>Microsoft Office PowerPoint</Application>
  <PresentationFormat>Diaprojekcija na zaslonu (4:3)</PresentationFormat>
  <Paragraphs>122</Paragraphs>
  <Slides>8</Slides>
  <Notes>3</Notes>
  <HiddenSlides>0</HiddenSlides>
  <MMClips>0</MMClips>
  <ScaleCrop>false</ScaleCrop>
  <HeadingPairs>
    <vt:vector size="6" baseType="variant">
      <vt:variant>
        <vt:lpstr>Uporabljene pisave</vt:lpstr>
      </vt:variant>
      <vt:variant>
        <vt:i4>2</vt:i4>
      </vt:variant>
      <vt:variant>
        <vt:lpstr>Tema</vt:lpstr>
      </vt:variant>
      <vt:variant>
        <vt:i4>1</vt:i4>
      </vt:variant>
      <vt:variant>
        <vt:lpstr>Naslovi diapozitivov</vt:lpstr>
      </vt:variant>
      <vt:variant>
        <vt:i4>8</vt:i4>
      </vt:variant>
    </vt:vector>
  </HeadingPairs>
  <TitlesOfParts>
    <vt:vector size="11" baseType="lpstr">
      <vt:lpstr>Arial</vt:lpstr>
      <vt:lpstr>Calibri</vt:lpstr>
      <vt:lpstr>Officeova tema</vt:lpstr>
      <vt:lpstr>PowerPointova predstavitev</vt:lpstr>
      <vt:lpstr>6. Svojilni zaimek </vt:lpstr>
      <vt:lpstr>Preglednica svojilnih zaimkov:</vt:lpstr>
      <vt:lpstr>POVRATNI SVOJILNI ZAIMEK</vt:lpstr>
      <vt:lpstr>PowerPointova predstavitev</vt:lpstr>
      <vt:lpstr>PowerPointova predstavitev</vt:lpstr>
      <vt:lpstr>PowerPointova predstavitev</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SAMOSTALNIK</dc:title>
  <dc:creator>Sara</dc:creator>
  <cp:lastModifiedBy>Marjetka Novak</cp:lastModifiedBy>
  <cp:revision>72</cp:revision>
  <dcterms:created xsi:type="dcterms:W3CDTF">2014-02-11T10:10:27Z</dcterms:created>
  <dcterms:modified xsi:type="dcterms:W3CDTF">2020-04-03T12:14:01Z</dcterms:modified>
</cp:coreProperties>
</file>