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96" r:id="rId12"/>
    <p:sldId id="266" r:id="rId13"/>
    <p:sldId id="293" r:id="rId14"/>
    <p:sldId id="294" r:id="rId15"/>
    <p:sldId id="267" r:id="rId16"/>
    <p:sldId id="275" r:id="rId17"/>
    <p:sldId id="268" r:id="rId18"/>
    <p:sldId id="276" r:id="rId19"/>
    <p:sldId id="270" r:id="rId20"/>
    <p:sldId id="271" r:id="rId21"/>
    <p:sldId id="277" r:id="rId22"/>
    <p:sldId id="273" r:id="rId23"/>
    <p:sldId id="274" r:id="rId24"/>
    <p:sldId id="278" r:id="rId25"/>
    <p:sldId id="279" r:id="rId26"/>
    <p:sldId id="280" r:id="rId27"/>
    <p:sldId id="281" r:id="rId28"/>
    <p:sldId id="286" r:id="rId29"/>
    <p:sldId id="282" r:id="rId30"/>
    <p:sldId id="285" r:id="rId31"/>
    <p:sldId id="284" r:id="rId32"/>
    <p:sldId id="283" r:id="rId33"/>
    <p:sldId id="287" r:id="rId34"/>
    <p:sldId id="295" r:id="rId35"/>
    <p:sldId id="297" r:id="rId36"/>
    <p:sldId id="298" r:id="rId37"/>
    <p:sldId id="299" r:id="rId38"/>
    <p:sldId id="300" r:id="rId39"/>
    <p:sldId id="301" r:id="rId40"/>
    <p:sldId id="302" r:id="rId41"/>
    <p:sldId id="288" r:id="rId42"/>
    <p:sldId id="303" r:id="rId43"/>
    <p:sldId id="289" r:id="rId44"/>
    <p:sldId id="290" r:id="rId45"/>
    <p:sldId id="304" r:id="rId46"/>
    <p:sldId id="291" r:id="rId47"/>
    <p:sldId id="292" r:id="rId4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98A44-8D43-45C5-A864-38D846687CAD}" type="datetimeFigureOut">
              <a:rPr lang="sl-SI" smtClean="0"/>
              <a:pPr/>
              <a:t>11. 04. 2020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F64D4-DEB9-4924-8181-35FF81AD8ED2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1800199"/>
          </a:xfrm>
        </p:spPr>
        <p:txBody>
          <a:bodyPr/>
          <a:lstStyle/>
          <a:p>
            <a:r>
              <a:rPr lang="sl-SI" sz="3200" dirty="0" smtClean="0"/>
              <a:t>                                                 AMERIKA</a:t>
            </a:r>
            <a:br>
              <a:rPr lang="sl-SI" sz="3200" dirty="0" smtClean="0"/>
            </a:br>
            <a:r>
              <a:rPr lang="sl-SI" sz="3200" dirty="0" smtClean="0"/>
              <a:t>                                        </a:t>
            </a:r>
            <a:r>
              <a:rPr lang="sl-SI" sz="3200" dirty="0" err="1" smtClean="0"/>
              <a:t>učb</a:t>
            </a:r>
            <a:r>
              <a:rPr lang="sl-SI" sz="3200" dirty="0" smtClean="0"/>
              <a:t>. str. 37-47</a:t>
            </a:r>
            <a:endParaRPr lang="sl-SI" sz="3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3001888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026" name="Picture 2" descr="C:\Users\Erika\Documents\Sola\Geografija\8\Amerika\slike\amerika_PH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4600520" cy="6572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sl-SI" b="1" dirty="0" smtClean="0"/>
              <a:t>Naravne ovire evropskim priseljencem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sz="31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dirty="0" smtClean="0"/>
              <a:t>prve  </a:t>
            </a:r>
            <a:r>
              <a:rPr lang="sl-SI" u="sng" dirty="0" smtClean="0"/>
              <a:t>naseljene kolonije</a:t>
            </a:r>
            <a:r>
              <a:rPr lang="sl-SI" dirty="0" smtClean="0"/>
              <a:t> so bile ob Atlantski obali  - iz njih v </a:t>
            </a:r>
            <a:r>
              <a:rPr lang="sl-SI" b="1" dirty="0" smtClean="0"/>
              <a:t>18.stol. nastanejo ZDA</a:t>
            </a:r>
            <a:endParaRPr lang="sl-SI" dirty="0" smtClean="0"/>
          </a:p>
          <a:p>
            <a:pPr>
              <a:buNone/>
            </a:pPr>
            <a:r>
              <a:rPr lang="sl-SI" dirty="0" smtClean="0"/>
              <a:t> </a:t>
            </a:r>
          </a:p>
          <a:p>
            <a:r>
              <a:rPr lang="sl-SI" u="sng" dirty="0" smtClean="0"/>
              <a:t>Raziskovalci</a:t>
            </a:r>
            <a:r>
              <a:rPr lang="sl-SI" dirty="0" smtClean="0"/>
              <a:t> so prečkali </a:t>
            </a:r>
            <a:r>
              <a:rPr lang="sl-SI" b="1" dirty="0" smtClean="0"/>
              <a:t>Apalače</a:t>
            </a:r>
            <a:r>
              <a:rPr lang="sl-SI" dirty="0" smtClean="0"/>
              <a:t> in prišli v</a:t>
            </a:r>
          </a:p>
          <a:p>
            <a:r>
              <a:rPr lang="sl-SI" dirty="0" smtClean="0"/>
              <a:t> </a:t>
            </a:r>
            <a:r>
              <a:rPr lang="sl-SI" b="1" dirty="0" smtClean="0"/>
              <a:t>Veliko nižavje</a:t>
            </a:r>
            <a:r>
              <a:rPr lang="sl-SI" dirty="0" smtClean="0"/>
              <a:t> -prerijsko divjino</a:t>
            </a:r>
          </a:p>
          <a:p>
            <a:pPr>
              <a:buNone/>
            </a:pPr>
            <a:endParaRPr lang="sl-SI" dirty="0" smtClean="0"/>
          </a:p>
          <a:p>
            <a:r>
              <a:rPr lang="sl-SI" dirty="0" smtClean="0"/>
              <a:t>po </a:t>
            </a:r>
            <a:r>
              <a:rPr lang="sl-SI" b="1" dirty="0" smtClean="0"/>
              <a:t>Misisipiju</a:t>
            </a:r>
            <a:r>
              <a:rPr lang="sl-SI" dirty="0" smtClean="0"/>
              <a:t> navzgor in na Z, nato so prečkali </a:t>
            </a:r>
          </a:p>
          <a:p>
            <a:r>
              <a:rPr lang="sl-SI" dirty="0" smtClean="0"/>
              <a:t> </a:t>
            </a:r>
            <a:r>
              <a:rPr lang="sl-SI" b="1" dirty="0" smtClean="0"/>
              <a:t>Skalno gorovje</a:t>
            </a:r>
            <a:r>
              <a:rPr lang="sl-SI" dirty="0" smtClean="0"/>
              <a:t> in se na drugi strani spustili do</a:t>
            </a:r>
          </a:p>
          <a:p>
            <a:r>
              <a:rPr lang="sl-SI" dirty="0" smtClean="0"/>
              <a:t> </a:t>
            </a:r>
            <a:r>
              <a:rPr lang="sl-SI" b="1" dirty="0" smtClean="0"/>
              <a:t>Tihega oceana</a:t>
            </a:r>
            <a:r>
              <a:rPr lang="sl-SI" dirty="0" smtClean="0"/>
              <a:t>.</a:t>
            </a:r>
          </a:p>
          <a:p>
            <a:pPr>
              <a:buNone/>
            </a:pPr>
            <a:r>
              <a:rPr lang="sl-SI" dirty="0" smtClean="0"/>
              <a:t> </a:t>
            </a:r>
          </a:p>
          <a:p>
            <a:r>
              <a:rPr lang="sl-SI" dirty="0" smtClean="0"/>
              <a:t>vse to jim je uspelo s pomočjo </a:t>
            </a:r>
            <a:r>
              <a:rPr lang="sl-SI" u="sng" dirty="0" smtClean="0"/>
              <a:t>indijanskih vodnikov</a:t>
            </a:r>
            <a:endParaRPr lang="sl-SI" dirty="0" smtClean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SEVERNA AMERIKA </a:t>
            </a:r>
            <a:r>
              <a:rPr lang="sl-SI" b="1" i="1" dirty="0" smtClean="0"/>
              <a:t>– </a:t>
            </a:r>
            <a:r>
              <a:rPr lang="sl-SI" sz="3200" dirty="0" err="1" smtClean="0"/>
              <a:t>učb</a:t>
            </a:r>
            <a:r>
              <a:rPr lang="sl-SI" sz="3200" dirty="0" smtClean="0"/>
              <a:t>. </a:t>
            </a:r>
            <a:r>
              <a:rPr lang="sl-SI" sz="3200" dirty="0" err="1" smtClean="0"/>
              <a:t>str.34</a:t>
            </a:r>
            <a:r>
              <a:rPr lang="sl-SI" sz="3200" dirty="0" smtClean="0"/>
              <a:t>-43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1. Lega in države</a:t>
            </a:r>
          </a:p>
          <a:p>
            <a:r>
              <a:rPr lang="sl-SI" dirty="0" smtClean="0"/>
              <a:t>Leži na S polobli med Atlantskim </a:t>
            </a:r>
            <a:r>
              <a:rPr lang="sl-SI" dirty="0" err="1" smtClean="0"/>
              <a:t>oc</a:t>
            </a:r>
            <a:r>
              <a:rPr lang="sl-SI" dirty="0" smtClean="0"/>
              <a:t>., Severnim ledenim morjem, Tihim </a:t>
            </a:r>
            <a:r>
              <a:rPr lang="sl-SI" dirty="0" err="1" smtClean="0"/>
              <a:t>oc</a:t>
            </a:r>
            <a:r>
              <a:rPr lang="sl-SI" dirty="0" smtClean="0"/>
              <a:t>. in Panamsko ožino</a:t>
            </a:r>
          </a:p>
          <a:p>
            <a:r>
              <a:rPr lang="sl-SI" dirty="0" smtClean="0"/>
              <a:t>ZDA in Kanada</a:t>
            </a:r>
          </a:p>
          <a:p>
            <a:r>
              <a:rPr lang="sl-SI" dirty="0" smtClean="0"/>
              <a:t>V Srednji A. pa so države Medmorske Amerike in države Karibskih otokov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Naravne enote  S Amerike</a:t>
            </a:r>
            <a:br>
              <a:rPr lang="sl-SI" sz="2400" dirty="0" smtClean="0"/>
            </a:br>
            <a:endParaRPr lang="sl-SI" sz="2400" dirty="0"/>
          </a:p>
        </p:txBody>
      </p:sp>
      <p:pic>
        <p:nvPicPr>
          <p:cNvPr id="3074" name="Picture 2" descr="C:\Users\Erika\Documents\Sola\Geografija\8\Amerika\slike\sam_relief_pregle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054870"/>
            <a:ext cx="5688632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 smtClean="0">
                <a:latin typeface="Arial" pitchFamily="34" charset="0"/>
                <a:cs typeface="Arial" pitchFamily="34" charset="0"/>
              </a:rPr>
              <a:t>2. Površje </a:t>
            </a:r>
            <a:r>
              <a:rPr lang="sl-SI" sz="2800" dirty="0" smtClean="0">
                <a:latin typeface="Arial" pitchFamily="34" charset="0"/>
                <a:cs typeface="Arial" pitchFamily="34" charset="0"/>
              </a:rPr>
              <a:t>S Amerike</a:t>
            </a:r>
            <a:endParaRPr lang="sl-SI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 Amerika je na S najbolj razčlenjena: </a:t>
            </a:r>
          </a:p>
          <a:p>
            <a:r>
              <a:rPr lang="sl-SI" dirty="0" smtClean="0"/>
              <a:t>Veliko </a:t>
            </a:r>
            <a:r>
              <a:rPr lang="sl-SI" b="1" dirty="0" smtClean="0"/>
              <a:t>otokov</a:t>
            </a:r>
            <a:r>
              <a:rPr lang="sl-SI" dirty="0" smtClean="0"/>
              <a:t> in največji otok na svetu- Grenlandija</a:t>
            </a:r>
          </a:p>
          <a:p>
            <a:r>
              <a:rPr lang="sl-SI" dirty="0" smtClean="0"/>
              <a:t>Veliko otokov tudi v Karibskem morju</a:t>
            </a:r>
          </a:p>
          <a:p>
            <a:r>
              <a:rPr lang="sl-SI" b="1" dirty="0" smtClean="0"/>
              <a:t>Polotoki</a:t>
            </a:r>
            <a:r>
              <a:rPr lang="sl-SI" dirty="0" smtClean="0"/>
              <a:t>: Aljaska, Labrador, Florida, Kalifornijski polotok in Jukatan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2800" b="1" dirty="0" smtClean="0">
                <a:latin typeface="Arial" pitchFamily="34" charset="0"/>
                <a:cs typeface="Arial" pitchFamily="34" charset="0"/>
              </a:rPr>
              <a:t>Gorstva:</a:t>
            </a:r>
            <a:endParaRPr lang="sl-SI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92500" lnSpcReduction="20000"/>
          </a:bodyPr>
          <a:lstStyle/>
          <a:p>
            <a:r>
              <a:rPr lang="sl-SI" b="1" dirty="0" smtClean="0"/>
              <a:t>Mlado</a:t>
            </a:r>
            <a:r>
              <a:rPr lang="sl-SI" dirty="0" smtClean="0"/>
              <a:t> nagubano gorovje: ob obali A. o.</a:t>
            </a:r>
          </a:p>
          <a:p>
            <a:r>
              <a:rPr lang="sl-SI" b="1" dirty="0" smtClean="0"/>
              <a:t>Ameriške </a:t>
            </a:r>
            <a:r>
              <a:rPr lang="sl-SI" b="1" dirty="0" err="1" smtClean="0"/>
              <a:t>kordiljere</a:t>
            </a:r>
            <a:r>
              <a:rPr lang="sl-SI" dirty="0" smtClean="0"/>
              <a:t>: na V Skalno gorovje,na Z Obalno gorovje(</a:t>
            </a:r>
            <a:r>
              <a:rPr lang="sl-SI" dirty="0" err="1" smtClean="0"/>
              <a:t>Kaskadsko</a:t>
            </a:r>
            <a:r>
              <a:rPr lang="sl-SI" dirty="0" smtClean="0"/>
              <a:t>, </a:t>
            </a:r>
            <a:r>
              <a:rPr lang="sl-SI" dirty="0" err="1" smtClean="0"/>
              <a:t>Siera</a:t>
            </a:r>
            <a:r>
              <a:rPr lang="sl-SI" dirty="0" smtClean="0"/>
              <a:t> Nevada), v sredini Velika kotlina</a:t>
            </a:r>
          </a:p>
          <a:p>
            <a:endParaRPr lang="sl-SI" dirty="0" smtClean="0"/>
          </a:p>
          <a:p>
            <a:r>
              <a:rPr lang="sl-SI" b="1" dirty="0" smtClean="0"/>
              <a:t>Staro</a:t>
            </a:r>
            <a:r>
              <a:rPr lang="sl-SI" dirty="0" smtClean="0"/>
              <a:t> grudasto gorovje: </a:t>
            </a:r>
          </a:p>
          <a:p>
            <a:r>
              <a:rPr lang="sl-SI" b="1" dirty="0" smtClean="0"/>
              <a:t>Apalači </a:t>
            </a:r>
            <a:r>
              <a:rPr lang="sl-SI" dirty="0" smtClean="0"/>
              <a:t>so na </a:t>
            </a:r>
            <a:r>
              <a:rPr lang="sl-SI" b="1" dirty="0" smtClean="0"/>
              <a:t>V</a:t>
            </a:r>
            <a:r>
              <a:rPr lang="sl-SI" dirty="0" smtClean="0"/>
              <a:t>, </a:t>
            </a:r>
            <a:r>
              <a:rPr lang="sl-SI" b="1" dirty="0" smtClean="0"/>
              <a:t> </a:t>
            </a:r>
            <a:r>
              <a:rPr lang="sl-SI" dirty="0" smtClean="0"/>
              <a:t>do 2000m visoko, uravnano,</a:t>
            </a:r>
          </a:p>
          <a:p>
            <a:r>
              <a:rPr lang="sl-SI" dirty="0" smtClean="0"/>
              <a:t>bogato z rudami in</a:t>
            </a:r>
          </a:p>
          <a:p>
            <a:r>
              <a:rPr lang="sl-SI" dirty="0" smtClean="0"/>
              <a:t>poraslo z gozdom</a:t>
            </a:r>
          </a:p>
          <a:p>
            <a:endParaRPr lang="sl-SI" dirty="0" smtClean="0"/>
          </a:p>
          <a:p>
            <a:r>
              <a:rPr lang="sl-SI" dirty="0" smtClean="0"/>
              <a:t>Srednja Amerika: gorat svet z vulkani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l-SI" sz="2800" dirty="0" smtClean="0"/>
              <a:t> </a:t>
            </a:r>
            <a:r>
              <a:rPr lang="sl-SI" sz="3100" b="1" dirty="0" smtClean="0">
                <a:latin typeface="Arial" pitchFamily="34" charset="0"/>
                <a:cs typeface="Arial" pitchFamily="34" charset="0"/>
              </a:rPr>
              <a:t>Kanadski ščit </a:t>
            </a:r>
            <a:r>
              <a:rPr lang="sl-SI" sz="3100" dirty="0" smtClean="0">
                <a:latin typeface="Arial" pitchFamily="34" charset="0"/>
                <a:cs typeface="Arial" pitchFamily="34" charset="0"/>
              </a:rPr>
              <a:t>na SV  , </a:t>
            </a:r>
            <a:br>
              <a:rPr lang="sl-SI" sz="3100" dirty="0" smtClean="0">
                <a:latin typeface="Arial" pitchFamily="34" charset="0"/>
                <a:cs typeface="Arial" pitchFamily="34" charset="0"/>
              </a:rPr>
            </a:br>
            <a:r>
              <a:rPr lang="sl-SI" sz="3100" dirty="0" smtClean="0">
                <a:latin typeface="Arial" pitchFamily="34" charset="0"/>
                <a:cs typeface="Arial" pitchFamily="34" charset="0"/>
              </a:rPr>
              <a:t>ki je geološko </a:t>
            </a:r>
            <a:r>
              <a:rPr lang="sl-SI" sz="3100" b="1" dirty="0" smtClean="0">
                <a:latin typeface="Arial" pitchFamily="34" charset="0"/>
                <a:cs typeface="Arial" pitchFamily="34" charset="0"/>
              </a:rPr>
              <a:t>najstarejši </a:t>
            </a:r>
            <a:r>
              <a:rPr lang="sl-SI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l-SI" sz="3100" b="1" dirty="0" smtClean="0">
                <a:latin typeface="Arial" pitchFamily="34" charset="0"/>
                <a:cs typeface="Arial" pitchFamily="34" charset="0"/>
              </a:rPr>
              <a:t>del celine</a:t>
            </a:r>
            <a:r>
              <a:rPr lang="sl-SI" sz="2800" dirty="0" smtClean="0"/>
              <a:t/>
            </a:r>
            <a:br>
              <a:rPr lang="sl-SI" sz="2800" dirty="0" smtClean="0"/>
            </a:br>
            <a:endParaRPr lang="sl-SI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>
            <a:normAutofit/>
          </a:bodyPr>
          <a:lstStyle/>
          <a:p>
            <a:r>
              <a:rPr lang="sl-SI" dirty="0" smtClean="0"/>
              <a:t>v ledenih dobah je bil </a:t>
            </a:r>
            <a:r>
              <a:rPr lang="sl-SI" u="sng" dirty="0" smtClean="0"/>
              <a:t>preoblikovan</a:t>
            </a:r>
            <a:r>
              <a:rPr lang="sl-SI" dirty="0" smtClean="0"/>
              <a:t> </a:t>
            </a:r>
          </a:p>
          <a:p>
            <a:r>
              <a:rPr lang="sl-SI" dirty="0" smtClean="0"/>
              <a:t>ostala so jezera in zalivi</a:t>
            </a:r>
          </a:p>
          <a:p>
            <a:r>
              <a:rPr lang="sl-SI" dirty="0" smtClean="0"/>
              <a:t>na V se konča na polotoku</a:t>
            </a:r>
            <a:r>
              <a:rPr lang="sl-SI" b="1" dirty="0" smtClean="0"/>
              <a:t> Labrador</a:t>
            </a:r>
            <a:endParaRPr lang="sl-SI" dirty="0" smtClean="0"/>
          </a:p>
          <a:p>
            <a:r>
              <a:rPr lang="sl-SI" dirty="0" smtClean="0"/>
              <a:t>je bogat z rudami</a:t>
            </a:r>
          </a:p>
          <a:p>
            <a:r>
              <a:rPr lang="sl-SI" dirty="0" smtClean="0"/>
              <a:t>na </a:t>
            </a:r>
            <a:r>
              <a:rPr lang="sl-SI" b="1" dirty="0" smtClean="0"/>
              <a:t>JV</a:t>
            </a:r>
            <a:r>
              <a:rPr lang="sl-SI" dirty="0" smtClean="0"/>
              <a:t> ščit omejuje </a:t>
            </a:r>
            <a:r>
              <a:rPr lang="sl-SI" b="1" dirty="0" smtClean="0"/>
              <a:t>5 velikih jezer</a:t>
            </a:r>
            <a:r>
              <a:rPr lang="sl-SI" dirty="0" smtClean="0"/>
              <a:t> in </a:t>
            </a:r>
          </a:p>
          <a:p>
            <a:r>
              <a:rPr lang="sl-SI" dirty="0" smtClean="0"/>
              <a:t>reka </a:t>
            </a:r>
            <a:r>
              <a:rPr lang="sl-SI" b="1" dirty="0" smtClean="0"/>
              <a:t>Sv. Lovrenca</a:t>
            </a:r>
            <a:r>
              <a:rPr lang="sl-SI" dirty="0" smtClean="0"/>
              <a:t>- je pomembna prometna pot</a:t>
            </a:r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l-SI" dirty="0" smtClean="0"/>
              <a:t>Apalači</a:t>
            </a:r>
            <a:endParaRPr lang="sl-SI" dirty="0"/>
          </a:p>
        </p:txBody>
      </p:sp>
      <p:pic>
        <p:nvPicPr>
          <p:cNvPr id="5122" name="Picture 2" descr="C:\Users\Erika\Documents\Sola\Geografija\8\Amerika\slike\260px-AppalachianLocatorMap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16670" cy="3204938"/>
          </a:xfrm>
          <a:prstGeom prst="rect">
            <a:avLst/>
          </a:prstGeom>
          <a:noFill/>
        </p:spPr>
      </p:pic>
      <p:pic>
        <p:nvPicPr>
          <p:cNvPr id="5123" name="Picture 3" descr="C:\Users\Erika\Documents\Sola\Geografija\8\Amerika\slike\Mount_Mitchell-27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268" y="2852936"/>
            <a:ext cx="6693731" cy="4005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l-SI" sz="2800" b="1" dirty="0" smtClean="0">
                <a:latin typeface="Arial" pitchFamily="34" charset="0"/>
                <a:cs typeface="Arial" pitchFamily="34" charset="0"/>
              </a:rPr>
              <a:t>Nižavja:</a:t>
            </a:r>
            <a:endParaRPr lang="sl-SI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Autofit/>
          </a:bodyPr>
          <a:lstStyle/>
          <a:p>
            <a:r>
              <a:rPr lang="sl-SI" sz="2000" b="1" dirty="0" err="1" smtClean="0">
                <a:latin typeface="Arial" pitchFamily="34" charset="0"/>
                <a:cs typeface="Arial" pitchFamily="34" charset="0"/>
              </a:rPr>
              <a:t>Priatlantsko</a:t>
            </a:r>
            <a:r>
              <a:rPr lang="sl-SI" sz="2000" b="1" dirty="0" smtClean="0">
                <a:latin typeface="Arial" pitchFamily="34" charset="0"/>
                <a:cs typeface="Arial" pitchFamily="34" charset="0"/>
              </a:rPr>
              <a:t> nižavje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,  ozek pas, ki se na </a:t>
            </a:r>
            <a:r>
              <a:rPr lang="sl-SI" sz="2000" b="1" dirty="0" smtClean="0">
                <a:latin typeface="Arial" pitchFamily="34" charset="0"/>
                <a:cs typeface="Arial" pitchFamily="34" charset="0"/>
              </a:rPr>
              <a:t>J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 konča na zamočvirjeni</a:t>
            </a:r>
            <a:r>
              <a:rPr lang="sl-SI" sz="2000" b="1" dirty="0" smtClean="0">
                <a:latin typeface="Arial" pitchFamily="34" charset="0"/>
                <a:cs typeface="Arial" pitchFamily="34" charset="0"/>
              </a:rPr>
              <a:t> Floridi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endParaRPr lang="sl-SI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sl-SI" sz="2000" b="1" dirty="0" smtClean="0">
                <a:latin typeface="Arial" pitchFamily="34" charset="0"/>
                <a:cs typeface="Arial" pitchFamily="34" charset="0"/>
              </a:rPr>
              <a:t>Nižavje ob Velikih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 jezerih (Gornje, Huronsko, Michigansko, </a:t>
            </a:r>
            <a:r>
              <a:rPr lang="sl-SI" sz="2000" dirty="0" err="1" smtClean="0">
                <a:latin typeface="Arial" pitchFamily="34" charset="0"/>
                <a:cs typeface="Arial" pitchFamily="34" charset="0"/>
              </a:rPr>
              <a:t>Eriejsko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 in Ontarijsko jezero) z reko Sv. Lovrenca povezano z Atlantskim </a:t>
            </a:r>
            <a:r>
              <a:rPr lang="sl-SI" sz="2000" dirty="0" err="1" smtClean="0">
                <a:latin typeface="Arial" pitchFamily="34" charset="0"/>
                <a:cs typeface="Arial" pitchFamily="34" charset="0"/>
              </a:rPr>
              <a:t>oc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sl-SI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sl-SI" sz="2000" b="1" dirty="0" smtClean="0">
                <a:latin typeface="Arial" pitchFamily="34" charset="0"/>
                <a:cs typeface="Arial" pitchFamily="34" charset="0"/>
              </a:rPr>
              <a:t>Osrednje nižavje 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, ki je  največja </a:t>
            </a:r>
            <a:r>
              <a:rPr lang="sl-SI" sz="2000" u="sng" dirty="0" smtClean="0">
                <a:latin typeface="Arial" pitchFamily="34" charset="0"/>
                <a:cs typeface="Arial" pitchFamily="34" charset="0"/>
              </a:rPr>
              <a:t>naravna enota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l-SI" sz="2000" b="1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Amerike</a:t>
            </a:r>
          </a:p>
          <a:p>
            <a:r>
              <a:rPr lang="sl-SI" sz="2000" dirty="0" smtClean="0">
                <a:latin typeface="Arial" pitchFamily="34" charset="0"/>
                <a:cs typeface="Arial" pitchFamily="34" charset="0"/>
              </a:rPr>
              <a:t>sega od Severnega ledenega morja do Mehiškega zaliva</a:t>
            </a:r>
          </a:p>
          <a:p>
            <a:r>
              <a:rPr lang="sl-SI" sz="2000" dirty="0" smtClean="0">
                <a:latin typeface="Arial" pitchFamily="34" charset="0"/>
                <a:cs typeface="Arial" pitchFamily="34" charset="0"/>
              </a:rPr>
              <a:t>v srednjem in južnem delu so </a:t>
            </a:r>
            <a:r>
              <a:rPr lang="sl-SI" sz="2000" u="sng" dirty="0" smtClean="0">
                <a:latin typeface="Arial" pitchFamily="34" charset="0"/>
                <a:cs typeface="Arial" pitchFamily="34" charset="0"/>
              </a:rPr>
              <a:t>travnate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l-SI" sz="2000" u="sng" dirty="0" smtClean="0">
                <a:latin typeface="Arial" pitchFamily="34" charset="0"/>
                <a:cs typeface="Arial" pitchFamily="34" charset="0"/>
              </a:rPr>
              <a:t>planote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 priseljenci spremenili v </a:t>
            </a:r>
            <a:r>
              <a:rPr lang="sl-SI" sz="2000" b="1" dirty="0" smtClean="0">
                <a:latin typeface="Arial" pitchFamily="34" charset="0"/>
                <a:cs typeface="Arial" pitchFamily="34" charset="0"/>
              </a:rPr>
              <a:t>najpomembnejše kmetijsko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l-SI" sz="2000" b="1" dirty="0" smtClean="0">
                <a:latin typeface="Arial" pitchFamily="34" charset="0"/>
                <a:cs typeface="Arial" pitchFamily="34" charset="0"/>
              </a:rPr>
              <a:t>območje 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na svetu</a:t>
            </a:r>
          </a:p>
          <a:p>
            <a:r>
              <a:rPr lang="sl-SI" sz="2000" dirty="0" smtClean="0">
                <a:latin typeface="Arial" pitchFamily="34" charset="0"/>
                <a:cs typeface="Arial" pitchFamily="34" charset="0"/>
              </a:rPr>
              <a:t>obsegajo debele sloje rodovitne </a:t>
            </a:r>
            <a:r>
              <a:rPr lang="sl-SI" sz="2000" u="sng" dirty="0" smtClean="0">
                <a:latin typeface="Arial" pitchFamily="34" charset="0"/>
                <a:cs typeface="Arial" pitchFamily="34" charset="0"/>
              </a:rPr>
              <a:t>črne prsti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 in </a:t>
            </a:r>
          </a:p>
          <a:p>
            <a:r>
              <a:rPr lang="sl-SI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l-SI" sz="2000" u="sng" dirty="0" smtClean="0">
                <a:latin typeface="Arial" pitchFamily="34" charset="0"/>
                <a:cs typeface="Arial" pitchFamily="34" charset="0"/>
              </a:rPr>
              <a:t>reke 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sl-SI" sz="2000" b="1" dirty="0" smtClean="0">
                <a:latin typeface="Arial" pitchFamily="34" charset="0"/>
                <a:cs typeface="Arial" pitchFamily="34" charset="0"/>
              </a:rPr>
              <a:t>Misisipi, </a:t>
            </a:r>
            <a:r>
              <a:rPr lang="sl-SI" sz="2000" b="1" dirty="0" err="1" smtClean="0">
                <a:latin typeface="Arial" pitchFamily="34" charset="0"/>
                <a:cs typeface="Arial" pitchFamily="34" charset="0"/>
              </a:rPr>
              <a:t>Misouri</a:t>
            </a:r>
            <a:endParaRPr lang="sl-SI" sz="2000" b="1" dirty="0" smtClean="0">
              <a:latin typeface="Arial" pitchFamily="34" charset="0"/>
              <a:cs typeface="Arial" pitchFamily="34" charset="0"/>
            </a:endParaRPr>
          </a:p>
          <a:p>
            <a:endParaRPr lang="sl-SI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sl-SI" sz="2000" b="1" dirty="0" smtClean="0">
                <a:latin typeface="Arial" pitchFamily="34" charset="0"/>
                <a:cs typeface="Arial" pitchFamily="34" charset="0"/>
              </a:rPr>
              <a:t>Velike  planjave- </a:t>
            </a:r>
            <a:r>
              <a:rPr lang="sl-SI" sz="2000" dirty="0" smtClean="0">
                <a:latin typeface="Arial" pitchFamily="34" charset="0"/>
                <a:cs typeface="Arial" pitchFamily="34" charset="0"/>
              </a:rPr>
              <a:t>višji bolj suh planotast svet</a:t>
            </a:r>
            <a:endParaRPr lang="sl-SI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 descr="C:\Users\Erika\Documents\Sola\Geografija\8\Amerika\slike\ReliefUSA_map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61107" cy="5877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 smtClean="0">
                <a:latin typeface="Arial" pitchFamily="34" charset="0"/>
                <a:cs typeface="Arial" pitchFamily="34" charset="0"/>
              </a:rPr>
              <a:t>Kordiljere</a:t>
            </a:r>
            <a:endParaRPr lang="sl-SI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l-SI" b="1" dirty="0" smtClean="0"/>
              <a:t>Kordiljere </a:t>
            </a:r>
            <a:r>
              <a:rPr lang="sl-SI" dirty="0" smtClean="0"/>
              <a:t>(</a:t>
            </a:r>
            <a:r>
              <a:rPr lang="sl-SI" dirty="0" err="1" smtClean="0"/>
              <a:t>špan</a:t>
            </a:r>
            <a:r>
              <a:rPr lang="sl-SI" dirty="0" smtClean="0"/>
              <a:t>. veriga) so zahodno od Velikega</a:t>
            </a:r>
          </a:p>
          <a:p>
            <a:r>
              <a:rPr lang="sl-SI" dirty="0" smtClean="0"/>
              <a:t> nižavja</a:t>
            </a:r>
          </a:p>
          <a:p>
            <a:r>
              <a:rPr lang="sl-SI" dirty="0" smtClean="0"/>
              <a:t>so </a:t>
            </a:r>
            <a:r>
              <a:rPr lang="sl-SI" b="1" dirty="0" smtClean="0"/>
              <a:t>mlado nagubano</a:t>
            </a:r>
            <a:r>
              <a:rPr lang="sl-SI" dirty="0" smtClean="0"/>
              <a:t> gorovje - sorodno Alpam</a:t>
            </a:r>
          </a:p>
          <a:p>
            <a:r>
              <a:rPr lang="sl-SI" dirty="0" smtClean="0"/>
              <a:t>potekajo v poldnevniški smeri od Aljaske do</a:t>
            </a:r>
          </a:p>
          <a:p>
            <a:pPr>
              <a:buNone/>
            </a:pPr>
            <a:r>
              <a:rPr lang="sl-SI" dirty="0" smtClean="0"/>
              <a:t>    Mehiškega zaliva in se spuščajo proti Tihemu o.</a:t>
            </a:r>
          </a:p>
          <a:p>
            <a:r>
              <a:rPr lang="sl-SI" dirty="0" smtClean="0"/>
              <a:t>najvišji vrh je </a:t>
            </a:r>
            <a:r>
              <a:rPr lang="sl-SI" b="1" dirty="0" err="1" smtClean="0"/>
              <a:t>Mount</a:t>
            </a:r>
            <a:r>
              <a:rPr lang="sl-SI" b="1" dirty="0" smtClean="0"/>
              <a:t> </a:t>
            </a:r>
            <a:r>
              <a:rPr lang="sl-SI" b="1" dirty="0" err="1" smtClean="0"/>
              <a:t>McKinley</a:t>
            </a:r>
            <a:r>
              <a:rPr lang="sl-SI" dirty="0" smtClean="0"/>
              <a:t>(6193m), ki so mu vrnili  indijansko ime </a:t>
            </a:r>
            <a:r>
              <a:rPr lang="sl-SI" b="1" dirty="0" smtClean="0"/>
              <a:t>Denali</a:t>
            </a:r>
            <a:r>
              <a:rPr lang="sl-SI" dirty="0" smtClean="0"/>
              <a:t>, prekrit z večnim snegom in ledom, na Aljaski</a:t>
            </a:r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-2.pol.15.stol.-evropski trgovci </a:t>
            </a:r>
            <a:r>
              <a:rPr lang="sl-SI" u="sng" dirty="0" smtClean="0"/>
              <a:t>iščejo</a:t>
            </a:r>
            <a:r>
              <a:rPr lang="sl-SI" dirty="0" smtClean="0"/>
              <a:t> </a:t>
            </a:r>
            <a:r>
              <a:rPr lang="sl-SI" u="sng" dirty="0" smtClean="0"/>
              <a:t>drugo pot</a:t>
            </a:r>
            <a:r>
              <a:rPr lang="sl-SI" dirty="0" smtClean="0"/>
              <a:t> v Indijo, ker jih na Bližnjem vzhodu ogrožajo Turki.</a:t>
            </a:r>
          </a:p>
          <a:p>
            <a:r>
              <a:rPr lang="sl-SI" dirty="0" smtClean="0"/>
              <a:t> </a:t>
            </a:r>
          </a:p>
          <a:p>
            <a:r>
              <a:rPr lang="sl-SI" dirty="0" smtClean="0"/>
              <a:t>-Italijan</a:t>
            </a:r>
            <a:r>
              <a:rPr lang="sl-SI" b="1" dirty="0" smtClean="0"/>
              <a:t> Krištof Kolumb</a:t>
            </a:r>
            <a:r>
              <a:rPr lang="sl-SI" dirty="0" smtClean="0"/>
              <a:t> je verjel, da je </a:t>
            </a:r>
            <a:r>
              <a:rPr lang="sl-SI" u="sng" dirty="0" smtClean="0"/>
              <a:t>Zemlja okrogla</a:t>
            </a:r>
            <a:r>
              <a:rPr lang="sl-SI" dirty="0" smtClean="0"/>
              <a:t>, zato je odplul na Z, da bi po bližnjici prišel do Indije. Podpiral ga je edini evropski vladar-</a:t>
            </a:r>
            <a:r>
              <a:rPr lang="sl-SI" u="sng" dirty="0" smtClean="0"/>
              <a:t>španski kralj</a:t>
            </a:r>
            <a:r>
              <a:rPr lang="sl-SI" dirty="0" smtClean="0"/>
              <a:t>. Dal mu je </a:t>
            </a:r>
            <a:r>
              <a:rPr lang="sl-SI" u="sng" dirty="0" smtClean="0"/>
              <a:t>tri ladje</a:t>
            </a:r>
            <a:r>
              <a:rPr lang="sl-SI" dirty="0" smtClean="0"/>
              <a:t> s posadkami.</a:t>
            </a:r>
          </a:p>
          <a:p>
            <a:r>
              <a:rPr lang="sl-SI" dirty="0" smtClean="0"/>
              <a:t>-.</a:t>
            </a:r>
            <a:r>
              <a:rPr lang="sl-SI" u="sng" dirty="0" smtClean="0"/>
              <a:t>1492 </a:t>
            </a:r>
            <a:r>
              <a:rPr lang="sl-SI" dirty="0" smtClean="0"/>
              <a:t>je po 5. tednih plovbe prišel v Srednjo Ameriko in vse do smrti verjel, da je prišel v Indijo.</a:t>
            </a:r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b="1" dirty="0" err="1" smtClean="0"/>
              <a:t>Mount</a:t>
            </a:r>
            <a:r>
              <a:rPr lang="sl-SI" sz="2400" b="1" dirty="0" smtClean="0"/>
              <a:t> </a:t>
            </a:r>
            <a:r>
              <a:rPr lang="sl-SI" sz="2400" b="1" dirty="0" err="1" smtClean="0"/>
              <a:t>McKinley</a:t>
            </a:r>
            <a:r>
              <a:rPr lang="sl-SI" sz="2400" dirty="0" smtClean="0"/>
              <a:t>(6193m), indijansko Denali</a:t>
            </a:r>
            <a:endParaRPr lang="sl-SI" sz="2400" dirty="0"/>
          </a:p>
        </p:txBody>
      </p:sp>
      <p:pic>
        <p:nvPicPr>
          <p:cNvPr id="4098" name="Picture 2" descr="C:\Users\Erika\Documents\Sola\Geografija\8\Amerika\slike\inde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1275214"/>
            <a:ext cx="6912768" cy="5175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 descr="C:\Users\Erika\Documents\Sola\Geografija\8\Amerika\slike\220px-RockyMountainsLocatorMap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56419" cy="2492896"/>
          </a:xfrm>
          <a:prstGeom prst="rect">
            <a:avLst/>
          </a:prstGeom>
          <a:noFill/>
        </p:spPr>
      </p:pic>
      <p:pic>
        <p:nvPicPr>
          <p:cNvPr id="7171" name="Picture 3" descr="C:\Users\Erika\Documents\Sola\Geografija\8\Amerika\slike\Grand-Teton-Nationalp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5" y="0"/>
            <a:ext cx="5436096" cy="3618506"/>
          </a:xfrm>
          <a:prstGeom prst="rect">
            <a:avLst/>
          </a:prstGeom>
          <a:noFill/>
        </p:spPr>
      </p:pic>
      <p:pic>
        <p:nvPicPr>
          <p:cNvPr id="7172" name="Picture 4" descr="C:\Users\Erika\Documents\Sola\Geografija\8\Amerika\slike\glaci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0928"/>
            <a:ext cx="5436096" cy="4077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Pokrajina</a:t>
            </a:r>
            <a:r>
              <a:rPr lang="sl-SI" b="1" dirty="0" smtClean="0"/>
              <a:t> Yellowstone</a:t>
            </a:r>
            <a:r>
              <a:rPr lang="sl-SI" dirty="0" smtClean="0"/>
              <a:t>, 2300m  visoko    </a:t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 fontScale="92500"/>
          </a:bodyPr>
          <a:lstStyle/>
          <a:p>
            <a:r>
              <a:rPr lang="sl-SI" u="sng" dirty="0" smtClean="0"/>
              <a:t>Yellowstonski narodni park</a:t>
            </a:r>
            <a:r>
              <a:rPr lang="sl-SI" dirty="0" smtClean="0"/>
              <a:t> je najstarejši narodni park na svetu(100 let, 8700km2)</a:t>
            </a:r>
          </a:p>
          <a:p>
            <a:r>
              <a:rPr lang="sl-SI" dirty="0" smtClean="0"/>
              <a:t>iz jezera teče reka </a:t>
            </a:r>
            <a:r>
              <a:rPr lang="sl-SI" b="1" dirty="0" smtClean="0"/>
              <a:t>Yellowstone</a:t>
            </a:r>
            <a:r>
              <a:rPr lang="sl-SI" dirty="0" smtClean="0"/>
              <a:t>, ki se s slapovi spušča v</a:t>
            </a:r>
            <a:r>
              <a:rPr lang="sl-SI" b="1" dirty="0" smtClean="0"/>
              <a:t> Misuri</a:t>
            </a:r>
            <a:endParaRPr lang="sl-SI" dirty="0" smtClean="0"/>
          </a:p>
          <a:p>
            <a:r>
              <a:rPr lang="sl-SI" dirty="0" smtClean="0"/>
              <a:t>tu so še delujoči </a:t>
            </a:r>
            <a:r>
              <a:rPr lang="sl-SI" b="1" dirty="0" smtClean="0"/>
              <a:t>vulkani</a:t>
            </a:r>
            <a:r>
              <a:rPr lang="sl-SI" dirty="0" smtClean="0"/>
              <a:t> in</a:t>
            </a:r>
            <a:r>
              <a:rPr lang="sl-SI" b="1" dirty="0" smtClean="0"/>
              <a:t> gejzirji</a:t>
            </a:r>
            <a:r>
              <a:rPr lang="sl-SI" dirty="0" smtClean="0"/>
              <a:t>(do 90m visoko),</a:t>
            </a:r>
          </a:p>
          <a:p>
            <a:r>
              <a:rPr lang="sl-SI" dirty="0" smtClean="0"/>
              <a:t>znamenita je gora iz črnega vulkanskega stekla,</a:t>
            </a:r>
          </a:p>
          <a:p>
            <a:r>
              <a:rPr lang="sl-SI" dirty="0" smtClean="0"/>
              <a:t>V parku je strogo </a:t>
            </a:r>
            <a:r>
              <a:rPr lang="sl-SI" u="sng" dirty="0" smtClean="0"/>
              <a:t>prepovedano posegati v naravo</a:t>
            </a:r>
            <a:r>
              <a:rPr lang="sl-SI" dirty="0" smtClean="0"/>
              <a:t>, loviti živali, sekati drevje, nabirati rastline,….</a:t>
            </a:r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 descr="C:\Users\Erika\Documents\Sola\Geografija\8\Amerika\slike\MT_YellowstoneNatlPark (1)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69776" cy="4525963"/>
          </a:xfrm>
          <a:prstGeom prst="rect">
            <a:avLst/>
          </a:prstGeom>
          <a:noFill/>
        </p:spPr>
      </p:pic>
      <p:pic>
        <p:nvPicPr>
          <p:cNvPr id="8195" name="Picture 3" descr="C:\Users\Erika\Documents\Sola\Geografija\8\Amerika\slike\yelseis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7" y="2078881"/>
            <a:ext cx="5148064" cy="477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 descr="C:\Users\Erika\Documents\Sola\Geografija\8\Amerika\slike\yellowstone-morning-glory-poo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510028"/>
          </a:xfrm>
          <a:prstGeom prst="rect">
            <a:avLst/>
          </a:prstGeom>
          <a:noFill/>
        </p:spPr>
      </p:pic>
      <p:pic>
        <p:nvPicPr>
          <p:cNvPr id="9219" name="Picture 3" descr="C:\Users\Erika\Documents\Sola\Geografija\8\Amerika\slike\Morning_Glory_Pool_Yellowstone_National_P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456644"/>
            <a:ext cx="5868144" cy="4401355"/>
          </a:xfrm>
          <a:prstGeom prst="rect">
            <a:avLst/>
          </a:prstGeom>
          <a:noFill/>
        </p:spPr>
      </p:pic>
      <p:pic>
        <p:nvPicPr>
          <p:cNvPr id="9220" name="Picture 4" descr="C:\Users\Erika\Documents\Sola\Geografija\8\Amerika\slike\yellowstone-bison-national-park_20729_600x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3995936" cy="2996952"/>
          </a:xfrm>
          <a:prstGeom prst="rect">
            <a:avLst/>
          </a:prstGeom>
          <a:noFill/>
        </p:spPr>
      </p:pic>
      <p:pic>
        <p:nvPicPr>
          <p:cNvPr id="9221" name="Picture 5" descr="C:\Users\Erika\Documents\Sola\Geografija\8\Amerika\slike\59bdb118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216"/>
            <a:ext cx="4536504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 descr="C:\Users\Erika\Documents\Sola\Geografija\8\Amerika\slike\yellowstone_national_park_snowcoach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3428999"/>
            <a:ext cx="4572001" cy="3429001"/>
          </a:xfrm>
          <a:prstGeom prst="rect">
            <a:avLst/>
          </a:prstGeom>
          <a:noFill/>
        </p:spPr>
      </p:pic>
      <p:pic>
        <p:nvPicPr>
          <p:cNvPr id="10243" name="Picture 3" descr="C:\Users\Erika\Documents\Sola\Geografija\8\Amerika\slike\wyoming-yellowstone-anima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15613"/>
            <a:ext cx="4427984" cy="3542387"/>
          </a:xfrm>
          <a:prstGeom prst="rect">
            <a:avLst/>
          </a:prstGeom>
          <a:noFill/>
        </p:spPr>
      </p:pic>
      <p:pic>
        <p:nvPicPr>
          <p:cNvPr id="10244" name="Picture 4" descr="C:\Users\Erika\Documents\Sola\Geografija\8\Amerika\slike\Fauna in Yellowstone National Pa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99992" cy="3374994"/>
          </a:xfrm>
          <a:prstGeom prst="rect">
            <a:avLst/>
          </a:prstGeom>
          <a:noFill/>
        </p:spPr>
      </p:pic>
      <p:pic>
        <p:nvPicPr>
          <p:cNvPr id="10245" name="Picture 5" descr="C:\Users\Erika\Documents\Sola\Geografija\8\Amerika\slike\Bison-ford-the-Firehole-River-in-Yellowstone-National-Park-Wyom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37015"/>
            <a:ext cx="4716016" cy="3154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1266" name="Picture 2" descr="C:\Users\Erika\Documents\Sola\Geografija\8\Amerika\slike\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8657" y="0"/>
            <a:ext cx="4185343" cy="2996952"/>
          </a:xfrm>
          <a:prstGeom prst="rect">
            <a:avLst/>
          </a:prstGeom>
          <a:noFill/>
        </p:spPr>
      </p:pic>
      <p:pic>
        <p:nvPicPr>
          <p:cNvPr id="11267" name="Picture 3" descr="C:\Users\Erika\Documents\Sola\Geografija\8\Amerika\slike\821_1_o1a0198_grizzly_bear_yellowstone_national_p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993610"/>
            <a:ext cx="5724128" cy="3864390"/>
          </a:xfrm>
          <a:prstGeom prst="rect">
            <a:avLst/>
          </a:prstGeom>
          <a:noFill/>
        </p:spPr>
      </p:pic>
      <p:pic>
        <p:nvPicPr>
          <p:cNvPr id="11268" name="Picture 4" descr="C:\Users\Erika\Documents\Sola\Geografija\8\Amerika\slike\wildlife-water-reflections_10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86000"/>
            <a:ext cx="3347864" cy="4772000"/>
          </a:xfrm>
          <a:prstGeom prst="rect">
            <a:avLst/>
          </a:prstGeom>
          <a:noFill/>
        </p:spPr>
      </p:pic>
      <p:pic>
        <p:nvPicPr>
          <p:cNvPr id="11269" name="Picture 5" descr="C:\Users\Erika\Documents\Sola\Geografija\8\Amerika\slike\yellowstone_1214059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076056" cy="3178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b="1" dirty="0" smtClean="0"/>
              <a:t>Velika kotlina</a:t>
            </a:r>
            <a:r>
              <a:rPr lang="sl-SI" dirty="0" smtClean="0"/>
              <a:t> leži med obema verigama Kordiljer</a:t>
            </a:r>
          </a:p>
          <a:p>
            <a:r>
              <a:rPr lang="sl-SI" dirty="0" smtClean="0"/>
              <a:t>z </a:t>
            </a:r>
            <a:r>
              <a:rPr lang="sl-SI" u="sng" dirty="0" smtClean="0"/>
              <a:t>visokimi planotami</a:t>
            </a:r>
            <a:r>
              <a:rPr lang="sl-SI" dirty="0" smtClean="0"/>
              <a:t>, 1000 km široka</a:t>
            </a:r>
          </a:p>
          <a:p>
            <a:r>
              <a:rPr lang="sl-SI" dirty="0" smtClean="0"/>
              <a:t>s </a:t>
            </a:r>
            <a:r>
              <a:rPr lang="sl-SI" u="sng" dirty="0" smtClean="0"/>
              <a:t>puščavami </a:t>
            </a:r>
            <a:r>
              <a:rPr lang="sl-SI" dirty="0" smtClean="0"/>
              <a:t>in suhimi </a:t>
            </a:r>
            <a:r>
              <a:rPr lang="sl-SI" u="sng" dirty="0" smtClean="0"/>
              <a:t>stepami</a:t>
            </a:r>
            <a:endParaRPr lang="sl-SI" dirty="0" smtClean="0"/>
          </a:p>
          <a:p>
            <a:r>
              <a:rPr lang="sl-SI" dirty="0" smtClean="0"/>
              <a:t>ima </a:t>
            </a:r>
            <a:r>
              <a:rPr lang="sl-SI" b="1" dirty="0" smtClean="0"/>
              <a:t>Veliko slano jezero</a:t>
            </a:r>
            <a:r>
              <a:rPr lang="sl-SI" dirty="0" smtClean="0"/>
              <a:t> in malo padavin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 descr="C:\Users\Erika\Documents\Sola\Geografija\8\Amerika\slike\Average_precipitation_in_the_lower_48_states_of_the_US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8892480" cy="5980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Na JV je reka </a:t>
            </a:r>
            <a:r>
              <a:rPr lang="sl-SI" b="1" dirty="0" smtClean="0"/>
              <a:t>Kolorado</a:t>
            </a:r>
            <a:r>
              <a:rPr lang="sl-SI" dirty="0" smtClean="0"/>
              <a:t>(rdeča reka), v vodoravne sklade je izdolbla sotesko-</a:t>
            </a:r>
            <a:r>
              <a:rPr lang="sl-SI" b="1" dirty="0" smtClean="0"/>
              <a:t>Veliki kanjon</a:t>
            </a:r>
            <a:r>
              <a:rPr lang="sl-SI" dirty="0" smtClean="0"/>
              <a:t>(cev)- (1600m globok) </a:t>
            </a:r>
          </a:p>
          <a:p>
            <a:r>
              <a:rPr lang="sl-SI" dirty="0" smtClean="0"/>
              <a:t>plasti navpičnih sten so stare do 200 milijonov let</a:t>
            </a:r>
          </a:p>
          <a:p>
            <a:r>
              <a:rPr lang="sl-SI" dirty="0" smtClean="0"/>
              <a:t>reko so zajezili za </a:t>
            </a:r>
            <a:r>
              <a:rPr lang="sl-SI" u="sng" dirty="0" smtClean="0"/>
              <a:t>hidroelektrarne</a:t>
            </a:r>
            <a:r>
              <a:rPr lang="sl-SI" dirty="0" smtClean="0"/>
              <a:t> in </a:t>
            </a:r>
            <a:r>
              <a:rPr lang="sl-SI" u="sng" dirty="0" smtClean="0"/>
              <a:t>namakanje</a:t>
            </a:r>
            <a:endParaRPr lang="sl-SI" dirty="0" smtClean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sl-SI" dirty="0" smtClean="0"/>
              <a:t>Novo celino je </a:t>
            </a:r>
            <a:r>
              <a:rPr lang="sl-SI" b="1" dirty="0" smtClean="0"/>
              <a:t>opisal </a:t>
            </a:r>
            <a:r>
              <a:rPr lang="sl-SI" dirty="0" smtClean="0"/>
              <a:t>Italijan</a:t>
            </a:r>
            <a:r>
              <a:rPr lang="sl-SI" b="1" dirty="0" smtClean="0"/>
              <a:t> </a:t>
            </a:r>
            <a:r>
              <a:rPr lang="sl-SI" dirty="0" smtClean="0"/>
              <a:t> </a:t>
            </a:r>
            <a:r>
              <a:rPr lang="sl-SI" b="1" dirty="0" err="1" smtClean="0"/>
              <a:t>Amerigo</a:t>
            </a:r>
            <a:r>
              <a:rPr lang="sl-SI" b="1" dirty="0" smtClean="0"/>
              <a:t> </a:t>
            </a:r>
            <a:r>
              <a:rPr lang="sl-SI" b="1" dirty="0" err="1" smtClean="0"/>
              <a:t>Vespuči</a:t>
            </a:r>
            <a:r>
              <a:rPr lang="sl-SI" b="1" dirty="0" smtClean="0"/>
              <a:t> </a:t>
            </a:r>
            <a:r>
              <a:rPr lang="sl-SI" dirty="0" smtClean="0"/>
              <a:t>Imenoval jo je </a:t>
            </a:r>
            <a:r>
              <a:rPr lang="sl-SI" b="1" dirty="0" smtClean="0"/>
              <a:t>Novi svet</a:t>
            </a:r>
            <a:r>
              <a:rPr lang="sl-SI" dirty="0" smtClean="0"/>
              <a:t>, ostali-že poznan je</a:t>
            </a:r>
          </a:p>
          <a:p>
            <a:r>
              <a:rPr lang="sl-SI" dirty="0" smtClean="0"/>
              <a:t> bil </a:t>
            </a:r>
            <a:r>
              <a:rPr lang="sl-SI" u="sng" dirty="0" smtClean="0"/>
              <a:t>Stari svet</a:t>
            </a:r>
            <a:r>
              <a:rPr lang="sl-SI" dirty="0" smtClean="0"/>
              <a:t>.</a:t>
            </a:r>
          </a:p>
          <a:p>
            <a:r>
              <a:rPr lang="sl-SI" dirty="0" smtClean="0"/>
              <a:t>po njem se imenuje </a:t>
            </a:r>
            <a:r>
              <a:rPr lang="sl-SI" b="1" dirty="0" smtClean="0"/>
              <a:t>Amerika</a:t>
            </a:r>
          </a:p>
          <a:p>
            <a:r>
              <a:rPr lang="sl-SI" u="sng" dirty="0" smtClean="0"/>
              <a:t>Odkritja</a:t>
            </a:r>
            <a:r>
              <a:rPr lang="sl-SI" dirty="0" smtClean="0"/>
              <a:t> so povzročila spremembe v življenju ljudi.</a:t>
            </a:r>
          </a:p>
          <a:p>
            <a:r>
              <a:rPr lang="sl-SI" dirty="0" smtClean="0"/>
              <a:t>Srečali sta se </a:t>
            </a:r>
            <a:r>
              <a:rPr lang="sl-SI" u="sng" dirty="0" smtClean="0"/>
              <a:t>ameriška</a:t>
            </a:r>
            <a:r>
              <a:rPr lang="sl-SI" dirty="0" smtClean="0"/>
              <a:t> in </a:t>
            </a:r>
            <a:r>
              <a:rPr lang="sl-SI" u="sng" dirty="0" smtClean="0"/>
              <a:t>evropska</a:t>
            </a:r>
            <a:r>
              <a:rPr lang="sl-SI" dirty="0" smtClean="0"/>
              <a:t> </a:t>
            </a:r>
            <a:r>
              <a:rPr lang="sl-SI" u="sng" dirty="0" smtClean="0"/>
              <a:t>civilizacija</a:t>
            </a:r>
            <a:r>
              <a:rPr lang="sl-SI" dirty="0" smtClean="0"/>
              <a:t>.</a:t>
            </a:r>
          </a:p>
          <a:p>
            <a:endParaRPr lang="sl-SI" dirty="0" smtClean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 descr="C:\Users\Erika\Documents\Sola\Geografija\8\Amerika\slike\kolorado-fluss-im-grand-canyon,1680x1050,51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38528" cy="4149080"/>
          </a:xfrm>
          <a:prstGeom prst="rect">
            <a:avLst/>
          </a:prstGeom>
          <a:noFill/>
        </p:spPr>
      </p:pic>
      <p:pic>
        <p:nvPicPr>
          <p:cNvPr id="12291" name="Picture 3" descr="C:\Users\Erika\Documents\Sola\Geografija\8\Amerika\slike\SAp1im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33936"/>
            <a:ext cx="5436096" cy="3624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3600" dirty="0" smtClean="0"/>
              <a:t>Na </a:t>
            </a:r>
            <a:r>
              <a:rPr lang="sl-SI" sz="3600" b="1" dirty="0" smtClean="0"/>
              <a:t>JZ</a:t>
            </a:r>
            <a:r>
              <a:rPr lang="sl-SI" sz="3600" dirty="0" smtClean="0"/>
              <a:t> rodovitno </a:t>
            </a:r>
            <a:r>
              <a:rPr lang="sl-SI" sz="3600" b="1" dirty="0" smtClean="0"/>
              <a:t>Kalifornijsko podolje</a:t>
            </a:r>
            <a:r>
              <a:rPr lang="sl-SI" sz="3600" dirty="0" smtClean="0"/>
              <a:t>, ki je delno potopljeno pri San </a:t>
            </a:r>
            <a:r>
              <a:rPr lang="sl-SI" sz="3600" dirty="0" err="1" smtClean="0"/>
              <a:t>Francisku</a:t>
            </a:r>
            <a:r>
              <a:rPr lang="sl-SI" sz="3600" dirty="0" smtClean="0"/>
              <a:t>.</a:t>
            </a:r>
            <a:r>
              <a:rPr lang="sl-SI" sz="2400" dirty="0" smtClean="0"/>
              <a:t/>
            </a:r>
            <a:br>
              <a:rPr lang="sl-SI" sz="2400" dirty="0" smtClean="0"/>
            </a:br>
            <a:endParaRPr lang="sl-SI" sz="2400" dirty="0"/>
          </a:p>
        </p:txBody>
      </p:sp>
      <p:pic>
        <p:nvPicPr>
          <p:cNvPr id="14338" name="Picture 2" descr="C:\Users\Erika\Documents\Sola\Geografija\8\Amerika\slike\953px-California_Topography-MEDIUM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287165"/>
            <a:ext cx="5184576" cy="5570835"/>
          </a:xfrm>
          <a:prstGeom prst="rect">
            <a:avLst/>
          </a:prstGeom>
          <a:noFill/>
        </p:spPr>
      </p:pic>
      <p:pic>
        <p:nvPicPr>
          <p:cNvPr id="14339" name="Picture 3" descr="C:\Users\Erika\Documents\Sola\Geografija\8\Amerika\slike\_5541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9569" y="1268760"/>
            <a:ext cx="5474431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3600" dirty="0" smtClean="0"/>
              <a:t>Na </a:t>
            </a:r>
            <a:r>
              <a:rPr lang="sl-SI" sz="3600" b="1" dirty="0" smtClean="0"/>
              <a:t>J</a:t>
            </a:r>
            <a:r>
              <a:rPr lang="sl-SI" sz="3600" dirty="0" smtClean="0"/>
              <a:t> je </a:t>
            </a:r>
            <a:r>
              <a:rPr lang="sl-SI" sz="3600" b="1" dirty="0" smtClean="0"/>
              <a:t>Dolina smrti</a:t>
            </a:r>
            <a:r>
              <a:rPr lang="sl-SI" sz="3600" dirty="0" smtClean="0"/>
              <a:t>-najbolj vroča puščava na svetu</a:t>
            </a:r>
            <a:r>
              <a:rPr lang="sl-SI" sz="3200" dirty="0" smtClean="0"/>
              <a:t/>
            </a:r>
            <a:br>
              <a:rPr lang="sl-SI" sz="3200" dirty="0" smtClean="0"/>
            </a:br>
            <a:endParaRPr lang="sl-SI" sz="32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dno je depresija(-86m), pokrito s soljo-nekdaj slano jezero</a:t>
            </a:r>
          </a:p>
          <a:p>
            <a:endParaRPr lang="sl-SI" dirty="0"/>
          </a:p>
        </p:txBody>
      </p:sp>
      <p:pic>
        <p:nvPicPr>
          <p:cNvPr id="15362" name="Picture 2" descr="C:\Users\Erika\Documents\Sola\Geografija\8\Amerika\slike\dv_sh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3" y="3645024"/>
            <a:ext cx="4283968" cy="3212976"/>
          </a:xfrm>
          <a:prstGeom prst="rect">
            <a:avLst/>
          </a:prstGeom>
          <a:noFill/>
        </p:spPr>
      </p:pic>
      <p:pic>
        <p:nvPicPr>
          <p:cNvPr id="15363" name="Picture 3" descr="C:\Users\Erika\Documents\Sola\Geografija\8\Amerika\slike\635081795706172504_zda_vroc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4819464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6386" name="Picture 2" descr="C:\Users\Erika\Documents\Sola\Geografija\8\Amerika\slike\boraks-dolina-smrt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05500" cy="3667125"/>
          </a:xfrm>
          <a:prstGeom prst="rect">
            <a:avLst/>
          </a:prstGeom>
          <a:noFill/>
        </p:spPr>
      </p:pic>
      <p:pic>
        <p:nvPicPr>
          <p:cNvPr id="16387" name="Picture 3" descr="C:\Users\Erika\Documents\Sola\Geografija\8\Amerika\slike\SAM_1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5048" y="2186608"/>
            <a:ext cx="6218952" cy="4671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 smtClean="0">
                <a:latin typeface="Arial" pitchFamily="34" charset="0"/>
                <a:cs typeface="Arial" pitchFamily="34" charset="0"/>
              </a:rPr>
              <a:t>3. Podnebje in rastlinstvo </a:t>
            </a:r>
            <a:endParaRPr lang="sl-SI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Na podnebje najbolj vplivajo: </a:t>
            </a:r>
          </a:p>
          <a:p>
            <a:r>
              <a:rPr lang="sl-SI" dirty="0" smtClean="0"/>
              <a:t>geografska lega, relief, </a:t>
            </a:r>
          </a:p>
          <a:p>
            <a:r>
              <a:rPr lang="sl-SI" dirty="0" smtClean="0"/>
              <a:t>morski tokovi( mrzli </a:t>
            </a:r>
            <a:r>
              <a:rPr lang="sl-SI" b="1" dirty="0" smtClean="0"/>
              <a:t>Labradorski tok </a:t>
            </a:r>
            <a:r>
              <a:rPr lang="sl-SI" dirty="0" smtClean="0"/>
              <a:t>in topli </a:t>
            </a:r>
            <a:r>
              <a:rPr lang="sl-SI" b="1" dirty="0" smtClean="0"/>
              <a:t>Zalivski tok</a:t>
            </a:r>
            <a:r>
              <a:rPr lang="sl-SI" dirty="0" smtClean="0"/>
              <a:t>) in </a:t>
            </a:r>
          </a:p>
          <a:p>
            <a:r>
              <a:rPr lang="sl-SI" dirty="0" smtClean="0"/>
              <a:t>oddaljenost od morja.</a:t>
            </a:r>
          </a:p>
          <a:p>
            <a:r>
              <a:rPr lang="sl-SI" dirty="0" smtClean="0"/>
              <a:t>S Amerika leži v </a:t>
            </a:r>
            <a:r>
              <a:rPr lang="sl-SI" b="1" dirty="0" smtClean="0"/>
              <a:t>vseh toplotnih pasovih </a:t>
            </a:r>
            <a:r>
              <a:rPr lang="sl-SI" dirty="0" smtClean="0"/>
              <a:t>s pripadajočimi podnebji in značilnim rastlinstvom.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sl-SI" sz="2800" dirty="0" smtClean="0">
                <a:latin typeface="Arial" pitchFamily="34" charset="0"/>
                <a:cs typeface="Arial" pitchFamily="34" charset="0"/>
              </a:rPr>
              <a:t>4. Prebivalstvo</a:t>
            </a:r>
            <a:endParaRPr lang="sl-SI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/>
              <a:t>Severna Amerika je zelo neenakomerno poseljena.</a:t>
            </a:r>
          </a:p>
          <a:p>
            <a:r>
              <a:rPr lang="sl-SI" b="1" dirty="0" smtClean="0"/>
              <a:t>Najgosteje</a:t>
            </a:r>
            <a:r>
              <a:rPr lang="sl-SI" dirty="0" smtClean="0"/>
              <a:t> so poseljeni SV ZDA, območje okoli Velikih jezer, obale Mehiškega zaliva in Mehiško višavje.</a:t>
            </a:r>
          </a:p>
          <a:p>
            <a:r>
              <a:rPr lang="sl-SI" dirty="0" smtClean="0"/>
              <a:t>Prvotni prebivalci so bili </a:t>
            </a:r>
            <a:r>
              <a:rPr lang="sl-SI" b="1" dirty="0" smtClean="0"/>
              <a:t>Inuiti</a:t>
            </a:r>
            <a:r>
              <a:rPr lang="sl-SI" dirty="0" smtClean="0"/>
              <a:t>(Eskimi) na S Kanade in </a:t>
            </a:r>
            <a:r>
              <a:rPr lang="sl-SI" b="1" dirty="0" smtClean="0"/>
              <a:t>Indijanci.</a:t>
            </a:r>
          </a:p>
          <a:p>
            <a:r>
              <a:rPr lang="sl-SI" dirty="0" smtClean="0"/>
              <a:t>V S Am. So se priselili </a:t>
            </a:r>
            <a:r>
              <a:rPr lang="sl-SI" b="1" dirty="0" smtClean="0"/>
              <a:t>Angleži</a:t>
            </a:r>
            <a:r>
              <a:rPr lang="sl-SI" dirty="0" smtClean="0"/>
              <a:t> in </a:t>
            </a:r>
            <a:r>
              <a:rPr lang="sl-SI" b="1" dirty="0" smtClean="0"/>
              <a:t>Francozi</a:t>
            </a:r>
            <a:r>
              <a:rPr lang="sl-SI" dirty="0" smtClean="0"/>
              <a:t>, v Srednjo Španci, Na Karibske otoke pa poleg teh še </a:t>
            </a:r>
            <a:r>
              <a:rPr lang="sl-SI" b="1" dirty="0" smtClean="0"/>
              <a:t>Nizozemci</a:t>
            </a:r>
            <a:r>
              <a:rPr lang="sl-SI" dirty="0" smtClean="0"/>
              <a:t>.</a:t>
            </a:r>
          </a:p>
          <a:p>
            <a:r>
              <a:rPr lang="sl-SI" dirty="0" smtClean="0"/>
              <a:t>Za delo na plantažah so iz </a:t>
            </a:r>
            <a:r>
              <a:rPr lang="sl-SI" b="1" dirty="0" smtClean="0"/>
              <a:t>Afrike</a:t>
            </a:r>
            <a:r>
              <a:rPr lang="sl-SI" dirty="0" smtClean="0"/>
              <a:t> pripeljali več milijonov </a:t>
            </a:r>
            <a:r>
              <a:rPr lang="sl-SI" b="1" dirty="0" smtClean="0"/>
              <a:t>sužnjev</a:t>
            </a:r>
            <a:r>
              <a:rPr lang="sl-SI" dirty="0" smtClean="0"/>
              <a:t>.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Danes v S Ameriki živijo:</a:t>
            </a:r>
          </a:p>
          <a:p>
            <a:r>
              <a:rPr lang="sl-SI" dirty="0" smtClean="0"/>
              <a:t>Potomci nekdanjih evropskih priseljencev</a:t>
            </a:r>
          </a:p>
          <a:p>
            <a:r>
              <a:rPr lang="sl-SI" dirty="0" smtClean="0"/>
              <a:t>10% je črnega prebivalstva</a:t>
            </a:r>
          </a:p>
          <a:p>
            <a:r>
              <a:rPr lang="sl-SI" dirty="0" smtClean="0"/>
              <a:t>Priseljenci iz Srednje Amerike</a:t>
            </a:r>
          </a:p>
          <a:p>
            <a:r>
              <a:rPr lang="sl-SI" dirty="0" smtClean="0"/>
              <a:t>Mestici(mešani med Indijanci in belimi priseljenci)</a:t>
            </a:r>
          </a:p>
          <a:p>
            <a:r>
              <a:rPr lang="sl-SI" dirty="0" smtClean="0"/>
              <a:t>Mulati(mešani med belimi in črnimi preb.)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 descr="Image result for mulati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643314"/>
            <a:ext cx="271464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14340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Image result for indijanci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57166"/>
            <a:ext cx="335758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000504"/>
            <a:ext cx="400052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smtClean="0">
                <a:latin typeface="Arial" pitchFamily="34" charset="0"/>
                <a:cs typeface="Arial" pitchFamily="34" charset="0"/>
              </a:rPr>
              <a:t>5. Gospodarstvo</a:t>
            </a:r>
            <a:endParaRPr lang="sl-SI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latin typeface="Arial" pitchFamily="34" charset="0"/>
                <a:cs typeface="Arial" pitchFamily="34" charset="0"/>
              </a:rPr>
              <a:t>Na gospodarski razvoj S Amerike so vplivali:</a:t>
            </a:r>
          </a:p>
          <a:p>
            <a:endParaRPr lang="sl-SI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l-SI" sz="2400" b="1" dirty="0" smtClean="0">
                <a:latin typeface="Arial" pitchFamily="34" charset="0"/>
                <a:cs typeface="Arial" pitchFamily="34" charset="0"/>
              </a:rPr>
              <a:t>naravni viri 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(rude, energijski viri, rodovitna prst)</a:t>
            </a:r>
          </a:p>
          <a:p>
            <a:endParaRPr lang="sl-SI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l-SI" sz="2400" dirty="0" smtClean="0">
                <a:latin typeface="Arial" pitchFamily="34" charset="0"/>
                <a:cs typeface="Arial" pitchFamily="34" charset="0"/>
              </a:rPr>
              <a:t>dober </a:t>
            </a:r>
            <a:r>
              <a:rPr lang="sl-SI" sz="2400" b="1" dirty="0" smtClean="0">
                <a:latin typeface="Arial" pitchFamily="34" charset="0"/>
                <a:cs typeface="Arial" pitchFamily="34" charset="0"/>
              </a:rPr>
              <a:t>prometni položaj 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( na V- </a:t>
            </a:r>
            <a:r>
              <a:rPr lang="sl-SI" sz="2400" dirty="0" err="1" smtClean="0">
                <a:latin typeface="Arial" pitchFamily="34" charset="0"/>
                <a:cs typeface="Arial" pitchFamily="34" charset="0"/>
              </a:rPr>
              <a:t>Atlntski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l-SI" sz="2400" dirty="0" err="1" smtClean="0">
                <a:latin typeface="Arial" pitchFamily="34" charset="0"/>
                <a:cs typeface="Arial" pitchFamily="34" charset="0"/>
              </a:rPr>
              <a:t>oc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. z Evropo,   na Z – Tihi </a:t>
            </a:r>
            <a:r>
              <a:rPr lang="sl-SI" sz="2400" dirty="0" err="1" smtClean="0">
                <a:latin typeface="Arial" pitchFamily="34" charset="0"/>
                <a:cs typeface="Arial" pitchFamily="34" charset="0"/>
              </a:rPr>
              <a:t>oc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. z Azijo)</a:t>
            </a:r>
          </a:p>
          <a:p>
            <a:pPr>
              <a:buNone/>
            </a:pPr>
            <a:endParaRPr lang="sl-SI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l-SI" sz="2400" dirty="0" smtClean="0">
                <a:latin typeface="Arial" pitchFamily="34" charset="0"/>
                <a:cs typeface="Arial" pitchFamily="34" charset="0"/>
              </a:rPr>
              <a:t>Panamski prekop- povezuje Atlantski in Tihi ocean.</a:t>
            </a:r>
            <a:endParaRPr lang="sl-SI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smtClean="0">
                <a:latin typeface="Arial" pitchFamily="34" charset="0"/>
                <a:cs typeface="Arial" pitchFamily="34" charset="0"/>
              </a:rPr>
              <a:t>Kmetijstvo</a:t>
            </a:r>
            <a:endParaRPr lang="sl-SI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b="1" dirty="0" smtClean="0"/>
              <a:t>Intenzivno</a:t>
            </a:r>
            <a:r>
              <a:rPr lang="sl-SI" dirty="0" smtClean="0"/>
              <a:t> (velik ha donos, mehanizacija, gnojila, zaščitna sredstva…)</a:t>
            </a:r>
          </a:p>
          <a:p>
            <a:r>
              <a:rPr lang="sl-SI" b="1" dirty="0" smtClean="0"/>
              <a:t>Specializirano</a:t>
            </a:r>
            <a:r>
              <a:rPr lang="sl-SI" dirty="0" smtClean="0"/>
              <a:t> ( gojijo tiste rastline, ki prinesejo največ dobička- koruzni pas, pšenični pas, </a:t>
            </a:r>
            <a:r>
              <a:rPr lang="sl-SI" dirty="0" err="1" smtClean="0"/>
              <a:t>pas</a:t>
            </a:r>
            <a:r>
              <a:rPr lang="sl-SI" dirty="0" smtClean="0"/>
              <a:t> mlečne </a:t>
            </a:r>
            <a:r>
              <a:rPr lang="sl-SI" dirty="0" err="1" smtClean="0"/>
              <a:t>živinojere</a:t>
            </a:r>
            <a:r>
              <a:rPr lang="sl-SI" dirty="0" smtClean="0"/>
              <a:t>,, bombažni pas…)</a:t>
            </a:r>
          </a:p>
          <a:p>
            <a:r>
              <a:rPr lang="sl-SI" b="1" dirty="0" smtClean="0"/>
              <a:t>Plantažno</a:t>
            </a:r>
            <a:r>
              <a:rPr lang="sl-SI" dirty="0" smtClean="0"/>
              <a:t> in </a:t>
            </a:r>
          </a:p>
          <a:p>
            <a:r>
              <a:rPr lang="sl-SI" b="1" dirty="0" smtClean="0"/>
              <a:t>Samooskrbno poljedelstvo</a:t>
            </a:r>
          </a:p>
          <a:p>
            <a:r>
              <a:rPr lang="sl-SI" b="1" dirty="0" smtClean="0"/>
              <a:t>Ribištvo</a:t>
            </a:r>
            <a:r>
              <a:rPr lang="sl-SI" dirty="0" smtClean="0"/>
              <a:t>- ob obalah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l-SI" u="sng" dirty="0" smtClean="0"/>
              <a:t>Staroselci </a:t>
            </a:r>
            <a:r>
              <a:rPr lang="sl-SI" dirty="0" smtClean="0"/>
              <a:t>so živeli na </a:t>
            </a:r>
            <a:r>
              <a:rPr lang="sl-SI" u="sng" dirty="0" smtClean="0"/>
              <a:t>nižji</a:t>
            </a:r>
            <a:r>
              <a:rPr lang="sl-SI" dirty="0" smtClean="0"/>
              <a:t> stopnji gospodarskega razvoja, zato so njih in pozneje še črne prebivalce iz Afrike, belci izkoriščali kot </a:t>
            </a:r>
            <a:r>
              <a:rPr lang="sl-SI" u="sng" dirty="0" smtClean="0"/>
              <a:t>poceni delovno silo</a:t>
            </a:r>
            <a:r>
              <a:rPr lang="sl-SI" dirty="0" smtClean="0"/>
              <a:t>.</a:t>
            </a:r>
          </a:p>
          <a:p>
            <a:pPr>
              <a:buNone/>
            </a:pPr>
            <a:r>
              <a:rPr lang="sl-SI" dirty="0" smtClean="0"/>
              <a:t> </a:t>
            </a:r>
          </a:p>
          <a:p>
            <a:r>
              <a:rPr lang="sl-SI" u="sng" dirty="0" smtClean="0"/>
              <a:t>suženjstvo</a:t>
            </a:r>
            <a:endParaRPr lang="sl-SI" dirty="0" smtClean="0"/>
          </a:p>
          <a:p>
            <a:pPr>
              <a:buNone/>
            </a:pPr>
            <a:r>
              <a:rPr lang="sl-SI" dirty="0" smtClean="0"/>
              <a:t> </a:t>
            </a:r>
          </a:p>
          <a:p>
            <a:r>
              <a:rPr lang="sl-SI" u="sng" dirty="0" smtClean="0"/>
              <a:t>pozitivni pomen odkritja novega sveta</a:t>
            </a:r>
            <a:r>
              <a:rPr lang="sl-SI" dirty="0" smtClean="0"/>
              <a:t>:</a:t>
            </a:r>
          </a:p>
          <a:p>
            <a:r>
              <a:rPr lang="sl-SI" dirty="0" smtClean="0"/>
              <a:t>                           izmenjava živali</a:t>
            </a:r>
          </a:p>
          <a:p>
            <a:r>
              <a:rPr lang="sl-SI" dirty="0" smtClean="0"/>
              <a:t>                           </a:t>
            </a:r>
            <a:r>
              <a:rPr lang="sl-SI" u="sng" dirty="0" smtClean="0"/>
              <a:t>kulturnih</a:t>
            </a:r>
            <a:r>
              <a:rPr lang="sl-SI" dirty="0" smtClean="0"/>
              <a:t> rastlin</a:t>
            </a:r>
          </a:p>
          <a:p>
            <a:r>
              <a:rPr lang="sl-SI" dirty="0" smtClean="0"/>
              <a:t>                           </a:t>
            </a:r>
            <a:r>
              <a:rPr lang="sl-SI" u="sng" dirty="0" smtClean="0"/>
              <a:t>načinov</a:t>
            </a:r>
            <a:r>
              <a:rPr lang="sl-SI" dirty="0" smtClean="0"/>
              <a:t> gospodarjenja</a:t>
            </a:r>
          </a:p>
          <a:p>
            <a:pPr>
              <a:buNone/>
            </a:pPr>
            <a:r>
              <a:rPr lang="sl-SI" dirty="0" smtClean="0"/>
              <a:t> </a:t>
            </a:r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215370" cy="635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ZDA</a:t>
            </a:r>
            <a:endParaRPr lang="sl-SI" dirty="0"/>
          </a:p>
        </p:txBody>
      </p:sp>
      <p:pic>
        <p:nvPicPr>
          <p:cNvPr id="4" name="Ograda vsebine 3" descr="Image result for ZD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35811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smtClean="0">
                <a:latin typeface="Arial" pitchFamily="34" charset="0"/>
                <a:cs typeface="Arial" pitchFamily="34" charset="0"/>
              </a:rPr>
              <a:t>Industrija</a:t>
            </a:r>
            <a:endParaRPr lang="sl-SI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b="1" dirty="0" smtClean="0">
                <a:latin typeface="Arial" pitchFamily="34" charset="0"/>
                <a:cs typeface="Arial" pitchFamily="34" charset="0"/>
              </a:rPr>
              <a:t>ZDA in Kanada 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sta najbolj razviti državi na svetu.</a:t>
            </a:r>
          </a:p>
          <a:p>
            <a:r>
              <a:rPr lang="sl-SI" sz="2400" dirty="0" smtClean="0">
                <a:latin typeface="Arial" pitchFamily="34" charset="0"/>
                <a:cs typeface="Arial" pitchFamily="34" charset="0"/>
              </a:rPr>
              <a:t>Njuno gospodarstvo temelji na:</a:t>
            </a:r>
          </a:p>
          <a:p>
            <a:r>
              <a:rPr lang="sl-SI" sz="2400" dirty="0" smtClean="0">
                <a:latin typeface="Arial" pitchFamily="34" charset="0"/>
                <a:cs typeface="Arial" pitchFamily="34" charset="0"/>
              </a:rPr>
              <a:t>Raznovrstnem </a:t>
            </a:r>
            <a:r>
              <a:rPr lang="sl-SI" sz="2400" b="1" dirty="0" smtClean="0">
                <a:latin typeface="Arial" pitchFamily="34" charset="0"/>
                <a:cs typeface="Arial" pitchFamily="34" charset="0"/>
              </a:rPr>
              <a:t>rudnem bogastvu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, različnih </a:t>
            </a:r>
            <a:r>
              <a:rPr lang="sl-SI" sz="2400" b="1" dirty="0" smtClean="0">
                <a:latin typeface="Arial" pitchFamily="34" charset="0"/>
                <a:cs typeface="Arial" pitchFamily="34" charset="0"/>
              </a:rPr>
              <a:t>energetskih virih.</a:t>
            </a:r>
          </a:p>
          <a:p>
            <a:r>
              <a:rPr lang="sl-SI" sz="2400" dirty="0" smtClean="0">
                <a:latin typeface="Arial" pitchFamily="34" charset="0"/>
                <a:cs typeface="Arial" pitchFamily="34" charset="0"/>
              </a:rPr>
              <a:t>Obe imata značilnosti </a:t>
            </a:r>
            <a:r>
              <a:rPr lang="sl-SI" sz="2400" b="1" dirty="0" smtClean="0">
                <a:latin typeface="Arial" pitchFamily="34" charset="0"/>
                <a:cs typeface="Arial" pitchFamily="34" charset="0"/>
              </a:rPr>
              <a:t>postindustrijske družbe 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(storitvene dejavnosti)</a:t>
            </a:r>
          </a:p>
          <a:p>
            <a:endParaRPr lang="sl-SI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l-SI" sz="2400" dirty="0" smtClean="0">
                <a:latin typeface="Arial" pitchFamily="34" charset="0"/>
                <a:cs typeface="Arial" pitchFamily="34" charset="0"/>
              </a:rPr>
              <a:t>Gospodarstvo </a:t>
            </a:r>
            <a:r>
              <a:rPr lang="sl-SI" sz="2400" b="1" dirty="0" smtClean="0">
                <a:latin typeface="Arial" pitchFamily="34" charset="0"/>
                <a:cs typeface="Arial" pitchFamily="34" charset="0"/>
              </a:rPr>
              <a:t>Mehike</a:t>
            </a:r>
            <a:r>
              <a:rPr lang="sl-SI" sz="2400" dirty="0" smtClean="0">
                <a:latin typeface="Arial" pitchFamily="34" charset="0"/>
                <a:cs typeface="Arial" pitchFamily="34" charset="0"/>
              </a:rPr>
              <a:t> temelji na nafti- denar vlagajo v razvoj industrije- je najbolj razvita država Srednje Amerike.</a:t>
            </a:r>
          </a:p>
          <a:p>
            <a:endParaRPr lang="sl-SI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 descr="Image result for ZD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821537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 descr="Image result for ZD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785818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smtClean="0">
                <a:latin typeface="Arial" pitchFamily="34" charset="0"/>
                <a:cs typeface="Arial" pitchFamily="34" charset="0"/>
              </a:rPr>
              <a:t>Turizem</a:t>
            </a:r>
            <a:endParaRPr lang="sl-SI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 smtClean="0">
                <a:latin typeface="Arial" pitchFamily="34" charset="0"/>
                <a:cs typeface="Arial" pitchFamily="34" charset="0"/>
              </a:rPr>
              <a:t>Velika mesta</a:t>
            </a:r>
          </a:p>
          <a:p>
            <a:r>
              <a:rPr lang="sl-SI" sz="2800" dirty="0" smtClean="0">
                <a:latin typeface="Arial" pitchFamily="34" charset="0"/>
                <a:cs typeface="Arial" pitchFamily="34" charset="0"/>
              </a:rPr>
              <a:t>Narodni parki (Yellowstone)</a:t>
            </a:r>
          </a:p>
          <a:p>
            <a:r>
              <a:rPr lang="sl-SI" sz="2800" dirty="0" smtClean="0">
                <a:latin typeface="Arial" pitchFamily="34" charset="0"/>
                <a:cs typeface="Arial" pitchFamily="34" charset="0"/>
              </a:rPr>
              <a:t>Zapuščina Majev in Aztekov (na polotoku Jukatan)</a:t>
            </a:r>
          </a:p>
          <a:p>
            <a:r>
              <a:rPr lang="sl-SI" sz="2800" dirty="0" smtClean="0">
                <a:latin typeface="Arial" pitchFamily="34" charset="0"/>
                <a:cs typeface="Arial" pitchFamily="34" charset="0"/>
              </a:rPr>
              <a:t>Obmorska Letovišča</a:t>
            </a:r>
          </a:p>
          <a:p>
            <a:r>
              <a:rPr lang="sl-SI" sz="2800" dirty="0" smtClean="0">
                <a:latin typeface="Arial" pitchFamily="34" charset="0"/>
                <a:cs typeface="Arial" pitchFamily="34" charset="0"/>
              </a:rPr>
              <a:t>Karibski otoki</a:t>
            </a:r>
          </a:p>
          <a:p>
            <a:endParaRPr lang="sl-SI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sl-SI" sz="2800" dirty="0" smtClean="0">
                <a:latin typeface="Arial" pitchFamily="34" charset="0"/>
                <a:cs typeface="Arial" pitchFamily="34" charset="0"/>
              </a:rPr>
              <a:t>Množični turizem prinaša pozitivne in tudi negativne posledice.</a:t>
            </a:r>
            <a:endParaRPr lang="sl-SI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 descr="Image result for ZD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450059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 descr="Image result for ZD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714752"/>
            <a:ext cx="4071947" cy="288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 descr="Image result for ZD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428736"/>
            <a:ext cx="4911120" cy="328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 descr="Image result for ZD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357562"/>
            <a:ext cx="4143372" cy="328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Zaradi velike površine rodovitne zemlje, so se v  Ameriko priseljevali </a:t>
            </a:r>
            <a:r>
              <a:rPr lang="sl-SI" u="sng" dirty="0" smtClean="0"/>
              <a:t>evropski priseljenci</a:t>
            </a:r>
            <a:r>
              <a:rPr lang="sl-SI" dirty="0" smtClean="0"/>
              <a:t>.</a:t>
            </a:r>
          </a:p>
          <a:p>
            <a:r>
              <a:rPr lang="sl-SI" b="1" dirty="0" smtClean="0"/>
              <a:t>Prevlada Evropejcev</a:t>
            </a:r>
            <a:r>
              <a:rPr lang="sl-SI" dirty="0" smtClean="0"/>
              <a:t> – širjenje evropske </a:t>
            </a:r>
            <a:r>
              <a:rPr lang="sl-SI" u="sng" dirty="0" smtClean="0"/>
              <a:t>miselnosti</a:t>
            </a:r>
            <a:r>
              <a:rPr lang="sl-SI" dirty="0" smtClean="0"/>
              <a:t>, </a:t>
            </a:r>
            <a:r>
              <a:rPr lang="sl-SI" u="sng" dirty="0" smtClean="0"/>
              <a:t>kulture</a:t>
            </a:r>
            <a:r>
              <a:rPr lang="sl-SI" dirty="0" smtClean="0"/>
              <a:t>, </a:t>
            </a:r>
            <a:r>
              <a:rPr lang="sl-SI" u="sng" dirty="0" smtClean="0"/>
              <a:t>znanosti</a:t>
            </a:r>
            <a:r>
              <a:rPr lang="sl-SI" dirty="0" smtClean="0"/>
              <a:t>, </a:t>
            </a:r>
            <a:r>
              <a:rPr lang="sl-SI" u="sng" dirty="0" smtClean="0"/>
              <a:t>gospodarstva</a:t>
            </a:r>
            <a:r>
              <a:rPr lang="sl-SI" dirty="0" smtClean="0"/>
              <a:t> v drugem svetu.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20000"/>
          </a:bodyPr>
          <a:lstStyle/>
          <a:p>
            <a:r>
              <a:rPr lang="sl-SI" u="sng" dirty="0" smtClean="0"/>
              <a:t>Odkriteljem</a:t>
            </a:r>
            <a:r>
              <a:rPr lang="sl-SI" dirty="0" smtClean="0"/>
              <a:t> so sledili </a:t>
            </a:r>
            <a:r>
              <a:rPr lang="sl-SI" b="1" dirty="0" smtClean="0"/>
              <a:t>osvajalci</a:t>
            </a:r>
            <a:endParaRPr lang="sl-SI" dirty="0" smtClean="0"/>
          </a:p>
          <a:p>
            <a:r>
              <a:rPr lang="sl-SI" dirty="0" smtClean="0"/>
              <a:t>v 16.stol. so prišli </a:t>
            </a:r>
            <a:r>
              <a:rPr lang="sl-SI" u="sng" dirty="0" smtClean="0"/>
              <a:t>prvi naseljenci</a:t>
            </a:r>
            <a:r>
              <a:rPr lang="sl-SI" dirty="0" smtClean="0"/>
              <a:t> iz Evrope</a:t>
            </a:r>
          </a:p>
          <a:p>
            <a:pPr>
              <a:buNone/>
            </a:pPr>
            <a:r>
              <a:rPr lang="sl-SI" dirty="0" smtClean="0"/>
              <a:t> </a:t>
            </a:r>
          </a:p>
          <a:p>
            <a:r>
              <a:rPr lang="sl-SI" dirty="0" smtClean="0"/>
              <a:t>Usmerili so se v :</a:t>
            </a:r>
          </a:p>
          <a:p>
            <a:pPr>
              <a:buNone/>
            </a:pPr>
            <a:r>
              <a:rPr lang="sl-SI" dirty="0" smtClean="0"/>
              <a:t> </a:t>
            </a:r>
          </a:p>
          <a:p>
            <a:r>
              <a:rPr lang="sl-SI" u="sng" dirty="0" smtClean="0"/>
              <a:t>Severno Ameriko</a:t>
            </a:r>
            <a:r>
              <a:rPr lang="sl-SI" dirty="0" smtClean="0"/>
              <a:t> – Angleži - anglikanski jezik</a:t>
            </a:r>
          </a:p>
          <a:p>
            <a:pPr>
              <a:buNone/>
            </a:pPr>
            <a:r>
              <a:rPr lang="sl-SI" dirty="0" smtClean="0"/>
              <a:t>                -Kanada, ZDA = </a:t>
            </a:r>
            <a:r>
              <a:rPr lang="sl-SI" b="1" dirty="0" err="1" smtClean="0"/>
              <a:t>Angloamerika</a:t>
            </a:r>
            <a:endParaRPr lang="sl-SI" dirty="0" smtClean="0"/>
          </a:p>
          <a:p>
            <a:pPr>
              <a:buNone/>
            </a:pPr>
            <a:r>
              <a:rPr lang="sl-SI" dirty="0" smtClean="0"/>
              <a:t> </a:t>
            </a:r>
          </a:p>
          <a:p>
            <a:r>
              <a:rPr lang="sl-SI" u="sng" dirty="0" smtClean="0"/>
              <a:t>Srednja in Južna Amerika</a:t>
            </a:r>
            <a:r>
              <a:rPr lang="sl-SI" dirty="0" smtClean="0"/>
              <a:t> – Španci, Portugalci</a:t>
            </a:r>
          </a:p>
          <a:p>
            <a:pPr>
              <a:buNone/>
            </a:pPr>
            <a:r>
              <a:rPr lang="sl-SI" dirty="0" smtClean="0"/>
              <a:t>                 -latinski jezik = </a:t>
            </a:r>
            <a:r>
              <a:rPr lang="sl-SI" b="1" dirty="0" smtClean="0"/>
              <a:t>Latinska Amerika</a:t>
            </a:r>
            <a:endParaRPr lang="sl-SI" dirty="0" smtClean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 geografskih značilnostih:</a:t>
            </a:r>
          </a:p>
          <a:p>
            <a:r>
              <a:rPr lang="sl-SI" dirty="0" smtClean="0"/>
              <a:t>Severna Amerika</a:t>
            </a:r>
          </a:p>
          <a:p>
            <a:r>
              <a:rPr lang="sl-SI" dirty="0" smtClean="0"/>
              <a:t> Srednja Amerika</a:t>
            </a:r>
          </a:p>
          <a:p>
            <a:r>
              <a:rPr lang="sl-SI" dirty="0" smtClean="0"/>
              <a:t> Južna Amerika</a:t>
            </a:r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 lnSpcReduction="20000"/>
          </a:bodyPr>
          <a:lstStyle/>
          <a:p>
            <a:r>
              <a:rPr lang="sl-SI" u="sng" dirty="0" smtClean="0"/>
              <a:t>Iz Amerike smo dobili</a:t>
            </a:r>
            <a:r>
              <a:rPr lang="sl-SI" dirty="0" smtClean="0"/>
              <a:t>:</a:t>
            </a:r>
          </a:p>
          <a:p>
            <a:r>
              <a:rPr lang="sl-SI" dirty="0" smtClean="0"/>
              <a:t>koruzo, krompir,papriko, kumare,fižol</a:t>
            </a:r>
          </a:p>
          <a:p>
            <a:r>
              <a:rPr lang="sl-SI" dirty="0" smtClean="0"/>
              <a:t>jagode, maline, robidnice, kostanj lešnike</a:t>
            </a:r>
          </a:p>
          <a:p>
            <a:r>
              <a:rPr lang="sl-SI" dirty="0" smtClean="0"/>
              <a:t>papajo, avokado</a:t>
            </a:r>
          </a:p>
          <a:p>
            <a:r>
              <a:rPr lang="sl-SI" dirty="0" smtClean="0"/>
              <a:t>tobak, kavčuk, orhideje</a:t>
            </a:r>
          </a:p>
          <a:p>
            <a:r>
              <a:rPr lang="sl-SI" dirty="0" smtClean="0"/>
              <a:t> </a:t>
            </a:r>
          </a:p>
          <a:p>
            <a:r>
              <a:rPr lang="sl-SI" u="sng" dirty="0" smtClean="0"/>
              <a:t>V Ameriko so prinesli</a:t>
            </a:r>
            <a:r>
              <a:rPr lang="sl-SI" dirty="0" smtClean="0"/>
              <a:t>:</a:t>
            </a:r>
          </a:p>
          <a:p>
            <a:r>
              <a:rPr lang="sl-SI" dirty="0" smtClean="0"/>
              <a:t>marelice, breskve, jabolka, hruške, pomaranče,</a:t>
            </a:r>
          </a:p>
          <a:p>
            <a:r>
              <a:rPr lang="sl-SI" dirty="0" smtClean="0"/>
              <a:t> limone, vrtnice</a:t>
            </a:r>
          </a:p>
          <a:p>
            <a:r>
              <a:rPr lang="sl-SI" dirty="0" smtClean="0"/>
              <a:t>kavo, banane</a:t>
            </a:r>
          </a:p>
          <a:p>
            <a:r>
              <a:rPr lang="sl-SI" dirty="0" smtClean="0"/>
              <a:t>čaj, riž, sladkorni trs, pšenico, ječmen, rž</a:t>
            </a:r>
          </a:p>
          <a:p>
            <a:r>
              <a:rPr lang="sl-SI" dirty="0" smtClean="0"/>
              <a:t>kokoši, prašiče, osla, konja, miš in podgano</a:t>
            </a:r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 smtClean="0"/>
              <a:t>Obe Ameriki sta si </a:t>
            </a:r>
            <a:r>
              <a:rPr lang="sl-SI" sz="2800" u="sng" dirty="0" smtClean="0"/>
              <a:t>podobni </a:t>
            </a:r>
            <a:r>
              <a:rPr lang="sl-SI" sz="2800" dirty="0" smtClean="0"/>
              <a:t>po </a:t>
            </a:r>
            <a:r>
              <a:rPr lang="sl-SI" sz="2800" u="sng" dirty="0" smtClean="0"/>
              <a:t>velikosti</a:t>
            </a:r>
            <a:r>
              <a:rPr lang="sl-SI" sz="2800" dirty="0" smtClean="0"/>
              <a:t>, </a:t>
            </a:r>
            <a:r>
              <a:rPr lang="sl-SI" sz="2800" u="sng" dirty="0" smtClean="0"/>
              <a:t>obliki</a:t>
            </a:r>
            <a:r>
              <a:rPr lang="sl-SI" sz="2800" dirty="0" smtClean="0"/>
              <a:t> in površinski izoblikovanosti-</a:t>
            </a:r>
            <a:r>
              <a:rPr lang="sl-SI" sz="2800" u="sng" dirty="0" smtClean="0"/>
              <a:t>reliefu</a:t>
            </a:r>
            <a:r>
              <a:rPr lang="sl-SI" sz="2800" dirty="0" smtClean="0"/>
              <a:t>.</a:t>
            </a:r>
            <a:endParaRPr lang="sl-SI" sz="2800" dirty="0"/>
          </a:p>
        </p:txBody>
      </p:sp>
      <p:pic>
        <p:nvPicPr>
          <p:cNvPr id="2050" name="Picture 2" descr="C:\Users\Erika\Documents\Sola\Geografija\8\Amerika\slike\amerika_PHY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394334"/>
            <a:ext cx="3600400" cy="5143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1287</Words>
  <Application>Microsoft Office PowerPoint</Application>
  <PresentationFormat>Diaprojekcija na zaslonu (4:3)</PresentationFormat>
  <Paragraphs>173</Paragraphs>
  <Slides>47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Officeova tema</vt:lpstr>
      <vt:lpstr>                                                 AMERIKA                                         učb. str. 37-47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Obe Ameriki sta si podobni po velikosti, obliki in površinski izoblikovanosti-reliefu.</vt:lpstr>
      <vt:lpstr>Naravne ovire evropskim priseljencem </vt:lpstr>
      <vt:lpstr>SEVERNA AMERIKA – učb. str.34-43</vt:lpstr>
      <vt:lpstr>Naravne enote  S Amerike </vt:lpstr>
      <vt:lpstr>2. Površje S Amerike</vt:lpstr>
      <vt:lpstr>Gorstva:</vt:lpstr>
      <vt:lpstr> Kanadski ščit na SV  ,  ki je geološko najstarejši  del celine </vt:lpstr>
      <vt:lpstr>Apalači</vt:lpstr>
      <vt:lpstr>Nižavja:</vt:lpstr>
      <vt:lpstr>PowerPointova predstavitev</vt:lpstr>
      <vt:lpstr>Kordiljere</vt:lpstr>
      <vt:lpstr>Mount McKinley(6193m), indijansko Denali</vt:lpstr>
      <vt:lpstr>PowerPointova predstavitev</vt:lpstr>
      <vt:lpstr>Pokrajina Yellowstone, 2300m  visoko   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Na JZ rodovitno Kalifornijsko podolje, ki je delno potopljeno pri San Francisku. </vt:lpstr>
      <vt:lpstr>Na J je Dolina smrti-najbolj vroča puščava na svetu </vt:lpstr>
      <vt:lpstr>PowerPointova predstavitev</vt:lpstr>
      <vt:lpstr>3. Podnebje in rastlinstvo </vt:lpstr>
      <vt:lpstr>4. Prebivalstvo</vt:lpstr>
      <vt:lpstr>PowerPointova predstavitev</vt:lpstr>
      <vt:lpstr>PowerPointova predstavitev</vt:lpstr>
      <vt:lpstr>5. Gospodarstvo</vt:lpstr>
      <vt:lpstr>Kmetijstvo</vt:lpstr>
      <vt:lpstr>PowerPointova predstavitev</vt:lpstr>
      <vt:lpstr>ZDA</vt:lpstr>
      <vt:lpstr>Industrija</vt:lpstr>
      <vt:lpstr>PowerPointova predstavitev</vt:lpstr>
      <vt:lpstr>PowerPointova predstavitev</vt:lpstr>
      <vt:lpstr>Turizem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AMERIKA</dc:title>
  <dc:creator>Erika</dc:creator>
  <cp:lastModifiedBy>Marjetka Novak</cp:lastModifiedBy>
  <cp:revision>62</cp:revision>
  <dcterms:created xsi:type="dcterms:W3CDTF">2014-03-26T20:30:50Z</dcterms:created>
  <dcterms:modified xsi:type="dcterms:W3CDTF">2020-04-11T06:54:20Z</dcterms:modified>
</cp:coreProperties>
</file>