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FF00"/>
    <a:srgbClr val="FFFFE7"/>
    <a:srgbClr val="FFFF97"/>
    <a:srgbClr val="FF3300"/>
    <a:srgbClr val="4F4FFF"/>
    <a:srgbClr val="FFFFC9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6866-2D3B-4FD1-8CAC-9561424212E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203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1129-5C4B-43C9-94CF-C9108AE2914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295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4ABD-7EBC-4B5B-ABC3-09289C0CFA3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500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D25C2-68E6-4DE5-8E22-A30BB2C9A21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914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F928-6099-4DC9-AB54-A9BE727D666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208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B8AF-97CE-4A26-B52B-DF371BD8382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023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9714-93C7-49F2-91B0-676E9A7645C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01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FA19B-6030-47C5-839A-3B16C6FDB1E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793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F32B-B304-4F17-9605-5AEC7C742BA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066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9E97-49AE-4B94-8FFE-7FD76B3F0F1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060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7918-5960-4A1D-AB56-681E5F6B479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952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10C1EE6-9B40-4E8B-91DE-92D98A031A7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Qvtle80gAU&amp;feature=related" TargetMode="External"/><Relationship Id="rId2" Type="http://schemas.openxmlformats.org/officeDocument/2006/relationships/hyperlink" Target="http://www.bbc.co.uk/schools/primaryhistory/victorian_britain/toys_and_games/#resources-video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JjxpGpKNR4&amp;NR=1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JUGnpo4CeM&amp;feature=related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7NJjN35vkI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333375"/>
            <a:ext cx="4572000" cy="830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>
                <a:solidFill>
                  <a:srgbClr val="FFFF00"/>
                </a:solidFill>
              </a:rPr>
              <a:t>KAKO SE JE UTRJEVALA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>
                <a:solidFill>
                  <a:srgbClr val="FFFF00"/>
                </a:solidFill>
              </a:rPr>
              <a:t>DEMOKRACIJA STR. 98-101</a:t>
            </a:r>
          </a:p>
        </p:txBody>
      </p:sp>
      <p:pic>
        <p:nvPicPr>
          <p:cNvPr id="2053" name="Picture 6" descr="xprs-suffrag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558482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23850" y="3860800"/>
            <a:ext cx="6408738" cy="2308225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CC3300"/>
                </a:solidFill>
              </a:rPr>
              <a:t>Dobra organiziranost delavcev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Do 20. stol. je delavstvo doseglo </a:t>
            </a:r>
            <a:r>
              <a:rPr lang="sl-SI" altLang="sl-SI" sz="1800" b="1"/>
              <a:t>razširitev volilne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  pravice </a:t>
            </a:r>
            <a:r>
              <a:rPr lang="sl-SI" altLang="sl-SI" sz="1800"/>
              <a:t>na vse polnoletne moške.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Ustanovili so politične stranke (razcep, neenotnost):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  - socialdemokratske stranke</a:t>
            </a:r>
            <a:r>
              <a:rPr lang="sl-SI" altLang="sl-SI" sz="1800"/>
              <a:t>, ki so se zavzemale 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zakone, ki bi po mirni poti izboljšali položaj delavcev;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  - socialistične </a:t>
            </a:r>
            <a:r>
              <a:rPr lang="sl-SI" altLang="sl-SI" sz="1800"/>
              <a:t>in</a:t>
            </a:r>
            <a:r>
              <a:rPr lang="sl-SI" altLang="sl-SI" sz="1800" b="1">
                <a:solidFill>
                  <a:srgbClr val="CC3300"/>
                </a:solidFill>
              </a:rPr>
              <a:t> komunistične stranke</a:t>
            </a:r>
            <a:r>
              <a:rPr lang="sl-SI" altLang="sl-SI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zagovarjali so </a:t>
            </a:r>
            <a:r>
              <a:rPr lang="sl-SI" altLang="sl-SI" sz="1800">
                <a:solidFill>
                  <a:srgbClr val="CC3300"/>
                </a:solidFill>
              </a:rPr>
              <a:t>revolucijo</a:t>
            </a:r>
            <a:r>
              <a:rPr lang="sl-SI" altLang="sl-SI" sz="1800"/>
              <a:t> ali popoln prevzem oblasti.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23850" y="333375"/>
            <a:ext cx="662463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Širjenje demokratičnih pravic v drugi polovici 19. stoletja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850" y="908050"/>
            <a:ext cx="7488238" cy="376238"/>
          </a:xfrm>
          <a:prstGeom prst="rect">
            <a:avLst/>
          </a:prstGeom>
          <a:solidFill>
            <a:srgbClr val="FFFFC9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Volilna pravic </a:t>
            </a:r>
            <a:r>
              <a:rPr lang="sl-SI" altLang="sl-SI" sz="1800"/>
              <a:t>v prvi polovici 19. stol. samo za bogate </a:t>
            </a:r>
            <a:r>
              <a:rPr lang="sl-SI" altLang="sl-SI" sz="1600"/>
              <a:t>(5% prebivalstva).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23850" y="1484313"/>
            <a:ext cx="7488238" cy="376237"/>
          </a:xfrm>
          <a:prstGeom prst="rect">
            <a:avLst/>
          </a:prstGeom>
          <a:solidFill>
            <a:srgbClr val="FFFFC9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Zahteve </a:t>
            </a:r>
            <a:r>
              <a:rPr lang="sl-SI" altLang="sl-SI" sz="1800"/>
              <a:t>po svobodnem odločanju in politični enakosti za vse sloje.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3850" y="1989138"/>
            <a:ext cx="6408738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Angliji sta se v parlamentu oblikovali </a:t>
            </a:r>
            <a:r>
              <a:rPr lang="sl-SI" altLang="sl-SI" sz="1800" b="1"/>
              <a:t>dve politični stranki</a:t>
            </a:r>
            <a:r>
              <a:rPr lang="sl-SI" altLang="sl-SI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</a:t>
            </a:r>
            <a:r>
              <a:rPr lang="sl-SI" altLang="sl-SI" sz="1800" b="1">
                <a:solidFill>
                  <a:schemeClr val="hlink"/>
                </a:solidFill>
              </a:rPr>
              <a:t>konservativna stranka</a:t>
            </a:r>
            <a:r>
              <a:rPr lang="sl-SI" altLang="sl-SI" sz="1800" b="1"/>
              <a:t> </a:t>
            </a:r>
            <a:r>
              <a:rPr lang="sl-SI" altLang="sl-SI" sz="1800"/>
              <a:t>in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 b="1"/>
              <a:t> </a:t>
            </a:r>
            <a:r>
              <a:rPr lang="sl-SI" altLang="sl-SI" sz="1800" b="1">
                <a:solidFill>
                  <a:schemeClr val="accent2"/>
                </a:solidFill>
              </a:rPr>
              <a:t>liberalna stranka.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Postopoma so uvedli: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</a:t>
            </a:r>
            <a:r>
              <a:rPr lang="sl-SI" altLang="sl-SI" sz="1800" b="1"/>
              <a:t>politične</a:t>
            </a:r>
            <a:r>
              <a:rPr lang="sl-SI" altLang="sl-SI" sz="1800"/>
              <a:t> </a:t>
            </a:r>
            <a:r>
              <a:rPr lang="sl-SI" altLang="sl-SI" sz="1800" b="1"/>
              <a:t>spremembe</a:t>
            </a:r>
            <a:r>
              <a:rPr lang="sl-SI" altLang="sl-SI" sz="1800"/>
              <a:t> in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</a:t>
            </a:r>
            <a:r>
              <a:rPr lang="sl-SI" altLang="sl-SI" sz="1800" b="1"/>
              <a:t>spremembe volilnega sistema.</a:t>
            </a:r>
            <a:r>
              <a:rPr lang="sl-SI" altLang="sl-SI" sz="1800"/>
              <a:t> </a:t>
            </a:r>
            <a:endParaRPr lang="sl-SI" altLang="sl-SI" sz="1800" b="1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076825" y="2492375"/>
            <a:ext cx="3803650" cy="1474788"/>
          </a:xfrm>
          <a:prstGeom prst="rect">
            <a:avLst/>
          </a:prstGeom>
          <a:solidFill>
            <a:srgbClr val="FFFFC9"/>
          </a:solidFill>
          <a:ln w="9525">
            <a:solidFill>
              <a:srgbClr val="3333FF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b="1">
                <a:solidFill>
                  <a:srgbClr val="CC3300"/>
                </a:solidFill>
              </a:rPr>
              <a:t>Delavci</a:t>
            </a:r>
            <a:r>
              <a:rPr lang="sl-SI" altLang="en-US"/>
              <a:t> so se začeli boriti </a:t>
            </a:r>
          </a:p>
          <a:p>
            <a:pPr eaLnBrk="1" hangingPunct="1">
              <a:buFontTx/>
              <a:buChar char="•"/>
            </a:pPr>
            <a:r>
              <a:rPr lang="sl-SI" altLang="en-US"/>
              <a:t> za volilno pravico,</a:t>
            </a:r>
          </a:p>
          <a:p>
            <a:pPr eaLnBrk="1" hangingPunct="1">
              <a:buFontTx/>
              <a:buChar char="•"/>
            </a:pPr>
            <a:r>
              <a:rPr lang="sl-SI" altLang="en-US"/>
              <a:t> redne volitve v parlament, </a:t>
            </a:r>
          </a:p>
          <a:p>
            <a:pPr eaLnBrk="1" hangingPunct="1">
              <a:buFontTx/>
              <a:buChar char="•"/>
            </a:pPr>
            <a:r>
              <a:rPr lang="sl-SI" altLang="en-US"/>
              <a:t> tajno glasovanje na volitvah,</a:t>
            </a:r>
          </a:p>
          <a:p>
            <a:pPr eaLnBrk="1" hangingPunct="1">
              <a:buFontTx/>
              <a:buChar char="•"/>
            </a:pPr>
            <a:r>
              <a:rPr lang="sl-SI" altLang="en-US"/>
              <a:t> plačilo poslancem za njihovo delo.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2" grpId="0" animBg="1"/>
      <p:bldP spid="4103" grpId="0" animBg="1"/>
      <p:bldP spid="4104" grpId="0" animBg="1"/>
      <p:bldP spid="4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468313" y="333375"/>
            <a:ext cx="35004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Boj za žensko enakopravnost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68313" y="836613"/>
            <a:ext cx="5445125" cy="1200150"/>
          </a:xfrm>
          <a:prstGeom prst="rect">
            <a:avLst/>
          </a:prstGeom>
          <a:solidFill>
            <a:srgbClr val="FFF1C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drugi polovici 19. stoletja se je začel spreminjati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tudi </a:t>
            </a:r>
            <a:r>
              <a:rPr lang="sl-SI" altLang="sl-SI" sz="1800">
                <a:solidFill>
                  <a:schemeClr val="accent2"/>
                </a:solidFill>
              </a:rPr>
              <a:t>položaj žensk</a:t>
            </a:r>
            <a:r>
              <a:rPr lang="sl-SI" altLang="sl-SI" sz="180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</a:t>
            </a:r>
            <a:r>
              <a:rPr lang="sl-SI" altLang="sl-SI" sz="1800">
                <a:solidFill>
                  <a:schemeClr val="accent2"/>
                </a:solidFill>
              </a:rPr>
              <a:t>zaposlovanje:</a:t>
            </a:r>
            <a:r>
              <a:rPr lang="sl-SI" altLang="sl-SI" sz="1800"/>
              <a:t> delavke, bolničarke, učiteljice …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>
                <a:solidFill>
                  <a:schemeClr val="accent2"/>
                </a:solidFill>
              </a:rPr>
              <a:t> šolanje:</a:t>
            </a:r>
            <a:r>
              <a:rPr lang="sl-SI" altLang="sl-SI" sz="1800"/>
              <a:t> izobražene ženske iz meščanskega sloja.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68313" y="2205038"/>
            <a:ext cx="3927475" cy="2024062"/>
          </a:xfrm>
          <a:prstGeom prst="rect">
            <a:avLst/>
          </a:prstGeom>
          <a:solidFill>
            <a:srgbClr val="E0FEC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accent2"/>
                </a:solidFill>
              </a:rPr>
              <a:t>Gibanje za žensko enakopravnost</a:t>
            </a:r>
            <a:r>
              <a:rPr lang="sl-SI" altLang="sl-SI" sz="18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 ZDA in Veliki Britaniji;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Zahtevale so: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pravico do lastnine,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pravico do ločitve,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pravico do izobraževanja,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žensko volilno pravico. 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2063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804025" y="27082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/>
              <a:t>FLORENCE NIGHTINGALE</a:t>
            </a:r>
          </a:p>
        </p:txBody>
      </p:sp>
      <p:pic>
        <p:nvPicPr>
          <p:cNvPr id="4103" name="Picture 14" descr="suffragettes_ar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68638"/>
            <a:ext cx="25654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8" grpId="0" animBg="1"/>
      <p:bldP spid="5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95288" y="981075"/>
            <a:ext cx="5976937" cy="922338"/>
          </a:xfrm>
          <a:prstGeom prst="rect">
            <a:avLst/>
          </a:prstGeom>
          <a:solidFill>
            <a:srgbClr val="FFF1C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Velika Britanija:</a:t>
            </a:r>
            <a:r>
              <a:rPr lang="sl-SI" altLang="sl-SI" sz="1800" b="1"/>
              <a:t> </a:t>
            </a:r>
            <a:r>
              <a:rPr lang="sl-SI" altLang="sl-SI" sz="1800"/>
              <a:t>kolonialno in gospodarsko močna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moderna država,</a:t>
            </a:r>
            <a:r>
              <a:rPr lang="sl-SI" altLang="sl-SI" sz="1800" b="1"/>
              <a:t> </a:t>
            </a:r>
            <a:r>
              <a:rPr lang="sl-SI" altLang="sl-SI" sz="1800"/>
              <a:t>parlamentarna monarhija.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Po kraljici Viktoriji </a:t>
            </a:r>
            <a:r>
              <a:rPr lang="sl-SI" altLang="sl-SI" sz="1600"/>
              <a:t>(64 let na prestolu) - </a:t>
            </a:r>
            <a:r>
              <a:rPr lang="sl-SI" altLang="sl-SI" sz="1800" b="1"/>
              <a:t>viktorijanska doba.</a:t>
            </a:r>
            <a:r>
              <a:rPr lang="sl-SI" altLang="sl-SI" sz="1800"/>
              <a:t> 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8313" y="260350"/>
            <a:ext cx="4305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Nestabilnost demokratičnih sistemov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95288" y="2060575"/>
            <a:ext cx="6408737" cy="784225"/>
          </a:xfrm>
          <a:prstGeom prst="rect">
            <a:avLst/>
          </a:prstGeom>
          <a:solidFill>
            <a:srgbClr val="EBEBFF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Francija:</a:t>
            </a:r>
            <a:r>
              <a:rPr lang="sl-SI" altLang="sl-SI" sz="1800" b="1"/>
              <a:t> </a:t>
            </a:r>
            <a:r>
              <a:rPr lang="sl-SI" altLang="sl-SI" sz="1800"/>
              <a:t>Francoska revolucija -</a:t>
            </a:r>
            <a:r>
              <a:rPr lang="sl-SI" altLang="sl-SI" sz="1800" b="1"/>
              <a:t> </a:t>
            </a:r>
            <a:r>
              <a:rPr lang="sl-SI" altLang="sl-SI" sz="1800"/>
              <a:t>pot v demokracijo, toda potrebnih še sto let, da so se razmere</a:t>
            </a:r>
            <a:r>
              <a:rPr lang="sl-SI" altLang="sl-SI" sz="1800" b="1"/>
              <a:t> </a:t>
            </a:r>
            <a:r>
              <a:rPr lang="sl-SI" altLang="sl-SI" sz="1800"/>
              <a:t>umirile in ustalile.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900" b="1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95288" y="4437063"/>
            <a:ext cx="4464050" cy="925512"/>
          </a:xfrm>
          <a:prstGeom prst="rect">
            <a:avLst/>
          </a:prstGeom>
          <a:solidFill>
            <a:srgbClr val="E0FEC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Druge evropske države</a:t>
            </a:r>
            <a:r>
              <a:rPr lang="sl-SI" altLang="sl-SI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Uveljavljala so se demokratična načela in </a:t>
            </a:r>
            <a:r>
              <a:rPr lang="sl-SI" altLang="sl-SI" sz="1800" b="1"/>
              <a:t>parlamentarizem </a:t>
            </a:r>
            <a:r>
              <a:rPr lang="sl-SI" altLang="sl-SI" sz="1800"/>
              <a:t>(s težavami in počasi).</a:t>
            </a:r>
          </a:p>
        </p:txBody>
      </p:sp>
      <p:sp>
        <p:nvSpPr>
          <p:cNvPr id="5126" name="AutoShape 8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2303462" cy="719138"/>
          </a:xfrm>
          <a:prstGeom prst="actionButtonBlank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 b="1">
                <a:solidFill>
                  <a:schemeClr val="bg1"/>
                </a:solidFill>
              </a:rPr>
              <a:t>VIKTORIJANSKA DOBA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>
                <a:solidFill>
                  <a:schemeClr val="bg1"/>
                </a:solidFill>
              </a:rPr>
              <a:t>BBcC history for Kids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468313" y="620713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bg1"/>
                </a:solidFill>
              </a:rPr>
              <a:t>EVROPA</a:t>
            </a:r>
          </a:p>
        </p:txBody>
      </p:sp>
      <p:sp>
        <p:nvSpPr>
          <p:cNvPr id="5128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019925" y="1989138"/>
            <a:ext cx="1873250" cy="6477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>
                <a:solidFill>
                  <a:schemeClr val="bg1"/>
                </a:solidFill>
              </a:rPr>
              <a:t>KRALJICA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>
                <a:solidFill>
                  <a:schemeClr val="bg1"/>
                </a:solidFill>
              </a:rPr>
              <a:t>VIKTORIJA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850" y="4941888"/>
            <a:ext cx="4895850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Državljanska vojna</a:t>
            </a:r>
            <a:r>
              <a:rPr lang="sl-SI" altLang="sl-SI" sz="1800"/>
              <a:t> 1861 -1865: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Predsednik ZDA je bil Abraham Lincoln.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Zmagal je sever.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Ameriški kongres je </a:t>
            </a:r>
            <a:r>
              <a:rPr lang="sl-SI" altLang="sl-SI" sz="1800" b="1"/>
              <a:t>odpravil suženjstvo</a:t>
            </a:r>
            <a:r>
              <a:rPr lang="sl-SI" altLang="sl-SI" sz="1800"/>
              <a:t>. 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11188" y="260350"/>
            <a:ext cx="354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chemeClr val="bg1"/>
                </a:solidFill>
              </a:rPr>
              <a:t>ZDRUŽENE DRŽAVE AMERIKE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850" y="692150"/>
            <a:ext cx="4968875" cy="1754188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Prisvajanje novih ozemelj do Tihega oceana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i="1">
                <a:solidFill>
                  <a:srgbClr val="CC3300"/>
                </a:solidFill>
              </a:rPr>
              <a:t>- ZDA imajo pravico zasesti ozemlja.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3300"/>
                </a:solidFill>
              </a:rPr>
              <a:t>Staroselska plemena</a:t>
            </a:r>
            <a:r>
              <a:rPr lang="sl-SI" altLang="sl-SI" sz="1800" b="1"/>
              <a:t> </a:t>
            </a:r>
            <a:r>
              <a:rPr lang="sl-SI" altLang="sl-SI" sz="1800"/>
              <a:t>so nadzorovali z vojsko; morala so: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odpovedati se svoji zemlji,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živeti v rezervatih pod nadzorom vlade.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3850" y="2565400"/>
            <a:ext cx="5121275" cy="2032000"/>
          </a:xfrm>
          <a:prstGeom prst="rect">
            <a:avLst/>
          </a:prstGeom>
          <a:solidFill>
            <a:srgbClr val="FFF1C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Sever in jug - nasprotja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tekmovanje za vpliv nad ozemlji: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Sever industrijski, jug kmetijski (plantaže).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Na severu so mnogi nasprotovali suženjstvu,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na juga si prizadevali, da bi suženjstvo ohranili.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Jug je hotel več samostojnosti zveznih držav,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sever pa močno centralno oblast.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9178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795963" y="3429000"/>
            <a:ext cx="2951162" cy="3381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Abraham Lincoln</a:t>
            </a:r>
            <a:r>
              <a:rPr lang="sl-SI" altLang="sl-SI" sz="1600"/>
              <a:t> </a:t>
            </a:r>
          </a:p>
        </p:txBody>
      </p:sp>
      <p:sp>
        <p:nvSpPr>
          <p:cNvPr id="6152" name="AutoShape 11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5795963" y="5373688"/>
            <a:ext cx="2590800" cy="71913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Cottonfield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CCR glasba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0" animBg="1"/>
      <p:bldP spid="7175" grpId="0" animBg="1"/>
      <p:bldP spid="7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68405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5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019925" y="2133600"/>
            <a:ext cx="1871663" cy="935038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KAVBOJCI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INDIJANCI</a:t>
            </a:r>
          </a:p>
        </p:txBody>
      </p:sp>
      <p:sp>
        <p:nvSpPr>
          <p:cNvPr id="7172" name="AutoShape 7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7092950" y="3429000"/>
            <a:ext cx="1800225" cy="504825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LINE 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453</Words>
  <Application>Microsoft Office PowerPoint</Application>
  <PresentationFormat>Diaprojekcija na zaslonu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Marjetka Novak</cp:lastModifiedBy>
  <cp:revision>25</cp:revision>
  <dcterms:created xsi:type="dcterms:W3CDTF">2010-07-29T12:09:03Z</dcterms:created>
  <dcterms:modified xsi:type="dcterms:W3CDTF">2020-04-12T19:13:22Z</dcterms:modified>
</cp:coreProperties>
</file>