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D"/>
    <a:srgbClr val="130153"/>
    <a:srgbClr val="FF3300"/>
    <a:srgbClr val="0000FF"/>
    <a:srgbClr val="EBFFFF"/>
    <a:srgbClr val="FFFFEF"/>
    <a:srgbClr val="FFFF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99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6BF0C-7B72-4EF2-8595-B97DD0A860C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014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EF77A-A38A-434D-91B4-1938511A2BC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598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D0226-9F4C-4772-BBE2-EDB99773AA4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1818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E13B9-C4F1-4E67-A037-0D3D266617D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4921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4BC65-201C-4BE2-872A-4F072831B49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1691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510E6-D399-47E4-B1DD-0171DEC5AF2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3228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13463-80CF-4CFE-BA08-775D538BFF9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187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09356-ECC4-42EE-B6D6-F1A9D33B2F8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382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51678-9682-4C19-B5FB-F1C87E19934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7264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9DCE-07BF-4DFB-B1F6-F74F2E850AB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9680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DF7CE-4A3C-4876-B464-1DF076416CA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990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0C30E22-AE92-4928-B0E0-70810064C4E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539750" y="476250"/>
            <a:ext cx="5832475" cy="8302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FF00"/>
                </a:solidFill>
              </a:rPr>
              <a:t>KAKO SE JE OKREPILO POLITIČNO DELOVANJE SLOVENCEV </a:t>
            </a:r>
            <a:r>
              <a:rPr lang="sl-SI" altLang="sl-SI" sz="1600" b="1">
                <a:solidFill>
                  <a:srgbClr val="FFFF00"/>
                </a:solidFill>
              </a:rPr>
              <a:t>Učb. str. 105-108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539750" y="1412875"/>
            <a:ext cx="5327650" cy="4524375"/>
          </a:xfrm>
          <a:prstGeom prst="rect">
            <a:avLst/>
          </a:prstGeom>
          <a:solidFill>
            <a:srgbClr val="FFFFF7"/>
          </a:solidFill>
          <a:ln w="9525">
            <a:solidFill>
              <a:srgbClr val="13015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/>
              <a:t>(samo za branje)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/>
              <a:t>Besedilo iz predavanja Ivana Cankarja </a:t>
            </a:r>
            <a:r>
              <a:rPr lang="sl-SI" altLang="sl-SI" sz="1600" b="1"/>
              <a:t>Slovenci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b="1"/>
              <a:t>in Jugoslovani</a:t>
            </a:r>
            <a:r>
              <a:rPr lang="sl-SI" altLang="sl-SI" sz="1600"/>
              <a:t>, ki ga je imel 12. aprila 1913 v Ljubljani in zaradi katerega je bil za teden dni obsojen na zapor.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>
                <a:solidFill>
                  <a:schemeClr val="accent2"/>
                </a:solidFill>
              </a:rPr>
              <a:t>:“Poglavitna naloga, ki je prisvojena nam Slovencem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>
                <a:solidFill>
                  <a:schemeClr val="accent2"/>
                </a:solidFill>
              </a:rPr>
              <a:t>ob reševanju jugoslovanskega problema, je le-ta: uveljavimo svoje jugoslovanstvo za zdaj le v toliko, da se vsi skupaj, kolikor nas je, naučimo na izust stari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>
                <a:solidFill>
                  <a:schemeClr val="accent2"/>
                </a:solidFill>
              </a:rPr>
              <a:t>srbohrvaški rek: ‘Uzdaj se u se i u svoje kljuse!’ Toliko bodo priznali gotovo tudi najbolj hripavi Ilirci: ako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>
                <a:solidFill>
                  <a:schemeClr val="accent2"/>
                </a:solidFill>
              </a:rPr>
              <a:t>pride kdaj do političnega združenja jugoslovanskih narodov – in ne samo moja vroča želja je, temveč tudi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>
                <a:solidFill>
                  <a:schemeClr val="accent2"/>
                </a:solidFill>
              </a:rPr>
              <a:t>moje trdno prepričanje, da do tega združenja res pride – tedaj se to ne more izvršiti drugače, kakor da 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i="1">
                <a:solidFill>
                  <a:schemeClr val="accent2"/>
                </a:solidFill>
              </a:rPr>
              <a:t>združijo enakopravni in enakovredni narodi.”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200"/>
              <a:t>(vir: Ferdo Gestrin, Vasilij Melik, Zgodovinska čitanka DZS, Ljubljana, 1986)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200"/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12875"/>
            <a:ext cx="27305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9750" y="2205038"/>
            <a:ext cx="6911975" cy="679450"/>
          </a:xfrm>
          <a:prstGeom prst="rect">
            <a:avLst/>
          </a:prstGeom>
          <a:solidFill>
            <a:srgbClr val="FFFFE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900" b="1"/>
              <a:t>Narodno gibanje</a:t>
            </a:r>
            <a:r>
              <a:rPr lang="sl-SI" altLang="sl-SI" sz="1900"/>
              <a:t> od 60. let 19. stol. se je postopoma </a:t>
            </a:r>
            <a:r>
              <a:rPr lang="sl-SI" altLang="sl-SI" sz="1900" b="1"/>
              <a:t>krepilo</a:t>
            </a:r>
            <a:r>
              <a:rPr lang="sl-SI" altLang="sl-SI" sz="1900"/>
              <a:t>: utrjevanju narodne zavesti med Slovenci. 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539750" y="307975"/>
            <a:ext cx="4192588" cy="396875"/>
          </a:xfrm>
          <a:prstGeom prst="rect">
            <a:avLst/>
          </a:prstGeom>
          <a:solidFill>
            <a:srgbClr val="FFF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>
                <a:solidFill>
                  <a:srgbClr val="3333FF"/>
                </a:solidFill>
              </a:rPr>
              <a:t>Pomembna vloga čitalnic in taborov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39750" y="752475"/>
            <a:ext cx="5362575" cy="1257300"/>
          </a:xfrm>
          <a:prstGeom prst="rect">
            <a:avLst/>
          </a:prstGeom>
          <a:solidFill>
            <a:srgbClr val="DEFEE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900"/>
              <a:t>Po </a:t>
            </a:r>
            <a:r>
              <a:rPr lang="sl-SI" altLang="sl-SI" sz="1900" b="1"/>
              <a:t>uvedbi dualizma - </a:t>
            </a:r>
            <a:r>
              <a:rPr lang="sl-SI" altLang="sl-SI" sz="1900"/>
              <a:t>ustavna doba: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900" b="1"/>
              <a:t> </a:t>
            </a:r>
            <a:r>
              <a:rPr lang="sl-SI" altLang="sl-SI" sz="1900"/>
              <a:t>obnovilo se je politično življenje med Slovenci, 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900"/>
              <a:t> pravica ustanavljati društva,</a:t>
            </a:r>
          </a:p>
          <a:p>
            <a:pPr eaLnBrk="1" hangingPunct="1">
              <a:spcBef>
                <a:spcPct val="0"/>
              </a:spcBef>
            </a:pPr>
            <a:r>
              <a:rPr lang="sl-SI" altLang="sl-SI" sz="1900"/>
              <a:t> enakopravnost narodov (jezik).</a:t>
            </a:r>
          </a:p>
        </p:txBody>
      </p:sp>
      <p:graphicFrame>
        <p:nvGraphicFramePr>
          <p:cNvPr id="3162" name="Group 90"/>
          <p:cNvGraphicFramePr>
            <a:graphicFrameLocks noGrp="1"/>
          </p:cNvGraphicFramePr>
          <p:nvPr/>
        </p:nvGraphicFramePr>
        <p:xfrm>
          <a:off x="539750" y="2997200"/>
          <a:ext cx="8064500" cy="3011488"/>
        </p:xfrm>
        <a:graphic>
          <a:graphicData uri="http://schemas.openxmlformats.org/drawingml/2006/table">
            <a:tbl>
              <a:tblPr/>
              <a:tblGrid>
                <a:gridCol w="388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ČITALNICE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kulturna društva</a:t>
                      </a:r>
                    </a:p>
                  </a:txBody>
                  <a:tcPr marT="45721" marB="45721" horzOverflow="overflow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TABORI</a:t>
                      </a:r>
                      <a:endParaRPr kumimoji="0" lang="sl-S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velika ljudska zborovanja na prostem</a:t>
                      </a:r>
                    </a:p>
                  </a:txBody>
                  <a:tcPr marT="45721" marB="45721" horzOverflow="overflow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3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nastajale so v mestih in večjih trgih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(prva je bila leta 1861 v Trstu),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meščani,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poglavitna dejavnost: kulturne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prireditve (bésede) z igrami, s petjem,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recitacijami,  koncerti, predavanji…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potekale so v slovenskem jeziku,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delovanje je bilo tudi politično.</a:t>
                      </a:r>
                    </a:p>
                  </a:txBody>
                  <a:tcPr marT="45721" marB="45721" horzOverflow="overflow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potekali so ob nedeljah, med 1868 in 1871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velike množice kmetov in meščanov,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govorniki so bili slovenski politiki 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poslanci v deželnih zborih,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v govorih so zahtevali uresničitev zahtev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programa Zedinjena Slovenija,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obravnavali so tudi gospodarska,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socialna in lokalna vprašanja.</a:t>
                      </a:r>
                    </a:p>
                  </a:txBody>
                  <a:tcPr marT="45721" marB="45721" horzOverflow="overflow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307387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68313" y="5805488"/>
            <a:ext cx="4897437" cy="825500"/>
          </a:xfrm>
          <a:prstGeom prst="rect">
            <a:avLst/>
          </a:prstGeom>
          <a:solidFill>
            <a:srgbClr val="FFF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l-SI" altLang="sl-SI" sz="1600"/>
              <a:t> Ugotovi glavna mesta slovenskih dežel.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/>
              <a:t>• V kateri deželi je delovalo največ čitalnic?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/>
              <a:t>• V kateri deželi je bilo organizirano največ taborov?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11188" y="404813"/>
            <a:ext cx="7561262" cy="711200"/>
          </a:xfrm>
          <a:prstGeom prst="rect">
            <a:avLst/>
          </a:prstGeom>
          <a:solidFill>
            <a:srgbClr val="FFFFB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Ob koncu taborskega gibanja so se okrepila nasprotja med liberalno in konzervativno strujo slovenskih politikov:</a:t>
            </a:r>
          </a:p>
        </p:txBody>
      </p:sp>
      <p:graphicFrame>
        <p:nvGraphicFramePr>
          <p:cNvPr id="5177" name="Group 57"/>
          <p:cNvGraphicFramePr>
            <a:graphicFrameLocks noGrp="1"/>
          </p:cNvGraphicFramePr>
          <p:nvPr/>
        </p:nvGraphicFramePr>
        <p:xfrm>
          <a:off x="611188" y="1341438"/>
          <a:ext cx="7561262" cy="4284662"/>
        </p:xfrm>
        <a:graphic>
          <a:graphicData uri="http://schemas.openxmlformats.org/drawingml/2006/table">
            <a:tbl>
              <a:tblPr/>
              <a:tblGrid>
                <a:gridCol w="381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liberalni del </a:t>
                      </a: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(mladoslovenci)</a:t>
                      </a: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konservativni del </a:t>
                      </a: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(staroslovenci)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Podpiral je liberalne nazore,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izdajal časopis Slovenski narod,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geslo »Vse za domovino, omiko 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svobodo«,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pomembni člani: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Fran Levstik, Josip Jurčič, Josip Stritar,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Ivan Tavčar, Valentin Zarnik.</a:t>
                      </a: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Podpiral je katoliško cerkev in katoliška načela,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izdajal časopis Slovenec,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geslo »Vse za vero, dom in cesarja«,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pomembni člani: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Janez Bleiweis, Andrej Einspieler,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sl-S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Etbin</a:t>
                      </a: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Henrik Costa.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1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Slogaštvo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 - sodelovanje</a:t>
                      </a:r>
                      <a:endParaRPr kumimoji="0" lang="sl-S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Tako so bili slovenski politiki na volitvah uspešnejši proti nemškimi strankami.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Sčasoma so se 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nasprotja med liberalno in konservativno strujo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zaostrila.          V obeh taborih je bilo vse več nasprotnikov politike sodelovanja.</a:t>
                      </a: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323850" y="333375"/>
            <a:ext cx="5275263" cy="400050"/>
          </a:xfrm>
          <a:prstGeom prst="rect">
            <a:avLst/>
          </a:prstGeom>
          <a:solidFill>
            <a:srgbClr val="FFF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>
                <a:solidFill>
                  <a:srgbClr val="3333FF"/>
                </a:solidFill>
              </a:rPr>
              <a:t>Politični načrti Slovencev ob prelomu stoletja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23850" y="1412875"/>
            <a:ext cx="7559675" cy="2066925"/>
          </a:xfrm>
          <a:prstGeom prst="rect">
            <a:avLst/>
          </a:prstGeom>
          <a:solidFill>
            <a:srgbClr val="FFFFE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Slovenci v Avstro-Ogrski,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vdani cesarju in avstrijski monarhiji.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Zaradi nemškega in italijanskega pritiska so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se čutili v </a:t>
            </a:r>
            <a:r>
              <a:rPr lang="sl-SI" altLang="sl-SI" sz="2000" b="1"/>
              <a:t>neenakopravnem položaju</a:t>
            </a:r>
            <a:r>
              <a:rPr lang="sl-SI" altLang="sl-SI" sz="2000"/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ogroženost in strah, da se bodo Slovenci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»utopili« med drugimi narodi.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23850" y="3789363"/>
            <a:ext cx="7559675" cy="711200"/>
          </a:xfrm>
          <a:prstGeom prst="rect">
            <a:avLst/>
          </a:prstGeom>
          <a:solidFill>
            <a:srgbClr val="FFFFB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/>
              <a:t>Preureditev avstrijske monarhije, v kateri naj bi imeli Slovenci enakopraven položaj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57" name="Group 65"/>
          <p:cNvGraphicFramePr>
            <a:graphicFrameLocks noGrp="1"/>
          </p:cNvGraphicFramePr>
          <p:nvPr/>
        </p:nvGraphicFramePr>
        <p:xfrm>
          <a:off x="323850" y="765175"/>
          <a:ext cx="8496300" cy="4332288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063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Jugoslovanska ideja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Podpirala je povezovanje južnoslovanskih narodov.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Večina slovenskih politikov jo je podpirala.</a:t>
                      </a:r>
                    </a:p>
                  </a:txBody>
                  <a:tcPr marT="45727" marB="45727" horzOverflow="overflow">
                    <a:lnL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0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Slovenci, Hrvati in Srbi se dobro razumejo, saj govorijo podoben jezik</a:t>
                      </a:r>
                    </a:p>
                  </a:txBody>
                  <a:tcPr marT="45727" marB="45727" horzOverflow="overflow">
                    <a:lnL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Trialistična preureditev</a:t>
                      </a:r>
                    </a:p>
                  </a:txBody>
                  <a:tcPr marT="45727" marB="45727" horzOverflow="overflow">
                    <a:lnL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Neoilirsko gibanje</a:t>
                      </a:r>
                    </a:p>
                  </a:txBody>
                  <a:tcPr marT="45727" marB="45727" horzOverflow="overflow">
                    <a:lnL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Preporodovci</a:t>
                      </a:r>
                      <a:endParaRPr kumimoji="0" lang="sl-SI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6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predvidevala je povezavo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Slovencev, Hrvatov in Srbov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v Avstro-Ogrski;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združili naj bi se v posebno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jugoslovansko politično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enoto</a:t>
                      </a: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ki bi postala </a:t>
                      </a: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tretji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avtonomni del</a:t>
                      </a: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habsburški monarhiji,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podpora je bila velika.</a:t>
                      </a:r>
                    </a:p>
                  </a:txBody>
                  <a:tcPr marT="45727" marB="45727" horzOverflow="overflow">
                    <a:lnL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zagovarjalo je </a:t>
                      </a: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popolno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združitev</a:t>
                      </a: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Slovencev, Srbov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 Hrvatov v habsburški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monarhiji, ne glede na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razlike v kulturi, jeziku, veri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 pisavi,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majhna podpora.</a:t>
                      </a:r>
                    </a:p>
                  </a:txBody>
                  <a:tcPr marT="45727" marB="45727" horzOverflow="overflow">
                    <a:lnL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tajna organizacija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jugoslovansko usmerjenih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dijakov in študentov;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glasilo Preporod;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so za nastanek samostojne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jugoslovanske države</a:t>
                      </a: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združitev južnih Slovanov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okoli Srbije,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• majhna podpora.</a:t>
                      </a:r>
                    </a:p>
                  </a:txBody>
                  <a:tcPr marT="45727" marB="45727" horzOverflow="overflow">
                    <a:lnL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188" name="Rectangle 66"/>
          <p:cNvSpPr>
            <a:spLocks noChangeArrowheads="1"/>
          </p:cNvSpPr>
          <p:nvPr/>
        </p:nvSpPr>
        <p:spPr bwMode="auto">
          <a:xfrm>
            <a:off x="323850" y="234950"/>
            <a:ext cx="4713288" cy="396875"/>
          </a:xfrm>
          <a:prstGeom prst="rect">
            <a:avLst/>
          </a:prstGeom>
          <a:solidFill>
            <a:srgbClr val="FFF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000">
                <a:solidFill>
                  <a:srgbClr val="0000FF"/>
                </a:solidFill>
              </a:rPr>
              <a:t>Ideje, da bi se povezali z drugimi narodi: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735</Words>
  <Application>Microsoft Office PowerPoint</Application>
  <PresentationFormat>Diaprojekcija na zaslonu (4:3)</PresentationFormat>
  <Paragraphs>103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Calibri</vt:lpstr>
      <vt:lpstr>Privzeti načrt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Ministerstvo za Šolstvo</dc:creator>
  <cp:lastModifiedBy>Marjetka Novak</cp:lastModifiedBy>
  <cp:revision>12</cp:revision>
  <dcterms:created xsi:type="dcterms:W3CDTF">2010-07-30T19:51:51Z</dcterms:created>
  <dcterms:modified xsi:type="dcterms:W3CDTF">2020-04-17T08:34:09Z</dcterms:modified>
</cp:coreProperties>
</file>