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8" r:id="rId2"/>
    <p:sldId id="258" r:id="rId3"/>
    <p:sldId id="269" r:id="rId4"/>
    <p:sldId id="271" r:id="rId5"/>
    <p:sldId id="259" r:id="rId6"/>
    <p:sldId id="282" r:id="rId7"/>
    <p:sldId id="273" r:id="rId8"/>
    <p:sldId id="295" r:id="rId9"/>
    <p:sldId id="260" r:id="rId10"/>
    <p:sldId id="261" r:id="rId11"/>
    <p:sldId id="283" r:id="rId12"/>
    <p:sldId id="274" r:id="rId13"/>
    <p:sldId id="275" r:id="rId14"/>
    <p:sldId id="298" r:id="rId15"/>
    <p:sldId id="262" r:id="rId16"/>
    <p:sldId id="296" r:id="rId17"/>
    <p:sldId id="284" r:id="rId18"/>
    <p:sldId id="264" r:id="rId19"/>
    <p:sldId id="277" r:id="rId20"/>
    <p:sldId id="278" r:id="rId21"/>
    <p:sldId id="279" r:id="rId22"/>
    <p:sldId id="280" r:id="rId23"/>
    <p:sldId id="281" r:id="rId24"/>
    <p:sldId id="285" r:id="rId25"/>
    <p:sldId id="297" r:id="rId26"/>
    <p:sldId id="265" r:id="rId27"/>
    <p:sldId id="287" r:id="rId28"/>
    <p:sldId id="266" r:id="rId29"/>
    <p:sldId id="267" r:id="rId30"/>
    <p:sldId id="294" r:id="rId31"/>
    <p:sldId id="290" r:id="rId32"/>
    <p:sldId id="291" r:id="rId33"/>
    <p:sldId id="292" r:id="rId34"/>
    <p:sldId id="293" r:id="rId35"/>
    <p:sldId id="286"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4D3691-A319-4504-A82F-0521256196B2}">
          <p14:sldIdLst>
            <p14:sldId id="268"/>
            <p14:sldId id="258"/>
            <p14:sldId id="269"/>
            <p14:sldId id="271"/>
          </p14:sldIdLst>
        </p14:section>
        <p14:section name="Meditacija" id="{854A5B54-2215-4563-9B92-0F9ECAC27F6E}">
          <p14:sldIdLst>
            <p14:sldId id="259"/>
            <p14:sldId id="282"/>
            <p14:sldId id="273"/>
            <p14:sldId id="295"/>
            <p14:sldId id="260"/>
          </p14:sldIdLst>
        </p14:section>
        <p14:section name="Smutiji" id="{3A099766-191D-4BAC-87DA-0B42BE7691DB}">
          <p14:sldIdLst>
            <p14:sldId id="261"/>
            <p14:sldId id="283"/>
            <p14:sldId id="274"/>
            <p14:sldId id="275"/>
            <p14:sldId id="298"/>
          </p14:sldIdLst>
        </p14:section>
        <p14:section name="Zdravo okolje" id="{69866BDC-E70F-4842-8060-BAE74952267E}">
          <p14:sldIdLst>
            <p14:sldId id="262"/>
            <p14:sldId id="296"/>
            <p14:sldId id="284"/>
          </p14:sldIdLst>
        </p14:section>
        <p14:section name="Novi izzivi" id="{333129B0-9704-4E24-ACF5-536D4ADBF87D}">
          <p14:sldIdLst>
            <p14:sldId id="264"/>
            <p14:sldId id="277"/>
            <p14:sldId id="278"/>
            <p14:sldId id="279"/>
            <p14:sldId id="280"/>
            <p14:sldId id="281"/>
            <p14:sldId id="285"/>
            <p14:sldId id="297"/>
          </p14:sldIdLst>
        </p14:section>
        <p14:section name="Šport" id="{FE3EB29A-FEA8-4A90-878D-1DBAD4BE08FE}">
          <p14:sldIdLst>
            <p14:sldId id="265"/>
            <p14:sldId id="287"/>
          </p14:sldIdLst>
        </p14:section>
        <p14:section name="Zaključek" id="{635E4A29-9FF4-492E-B960-24B14D659E2F}">
          <p14:sldIdLst>
            <p14:sldId id="266"/>
            <p14:sldId id="267"/>
          </p14:sldIdLst>
        </p14:section>
        <p14:section name="Pomoč" id="{6D0C4CFF-4504-4461-8C72-5E74FB0C356C}">
          <p14:sldIdLst>
            <p14:sldId id="294"/>
            <p14:sldId id="290"/>
            <p14:sldId id="291"/>
            <p14:sldId id="292"/>
            <p14:sldId id="293"/>
          </p14:sldIdLst>
        </p14:section>
        <p14:section name="Untitled Section" id="{BD737DC4-8ABC-440E-B6A3-C5ADA162384A}">
          <p14:sldIdLst>
            <p14:sldId id="286"/>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a:srgbClr val="4B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4660"/>
  </p:normalViewPr>
  <p:slideViewPr>
    <p:cSldViewPr snapToGrid="0" showGuides="1">
      <p:cViewPr varScale="1">
        <p:scale>
          <a:sx n="111" d="100"/>
          <a:sy n="111" d="100"/>
        </p:scale>
        <p:origin x="228" y="114"/>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4/5/2020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4/5/2020</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4/5/2020</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4/5/2020</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okusno.je/zdravo/cas-je-za-smuti.htm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urman.eu/recepti/najboljsa-limonada-8954" TargetMode="Externa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aktivni.metropolitan.si/prehrana/recepti-doma-pripravljene-vode-z-okus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lqnlHOulyUs" TargetMode="External"/><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hyperlink" Target="https://www.youtube.com/watch?v=VWOHVc7G-UI" TargetMode="External"/><Relationship Id="rId5" Type="http://schemas.openxmlformats.org/officeDocument/2006/relationships/hyperlink" Target="https://www.youtube.com/watch?v=wA-ulZWTYzI" TargetMode="External"/><Relationship Id="rId4" Type="http://schemas.openxmlformats.org/officeDocument/2006/relationships/hyperlink" Target="https://www.youtube.com/watch?v=baxCv9WIaC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kosola.si/ekokviz-za-osnovne-sole/" TargetMode="External"/><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lprCZujOeY&amp;t=159s"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s://www.youtube.com/watch?v=mmq5zZfmIws" TargetMode="External"/><Relationship Id="rId12" Type="http://schemas.openxmlformats.org/officeDocument/2006/relationships/image" Target="../media/image36.png"/><Relationship Id="rId2" Type="http://schemas.openxmlformats.org/officeDocument/2006/relationships/hyperlink" Target="https://www.youtube.com/watch?v=qH7Ds4sSCJE" TargetMode="Externa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hyperlink" Target="https://www.youtube.com/watch?v=HtWeAqNOGXg" TargetMode="External"/><Relationship Id="rId5" Type="http://schemas.openxmlformats.org/officeDocument/2006/relationships/hyperlink" Target="https://www.youtube.com/watch?v=Go1IHeffxVE"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youtube.com/watch?v=LcIkDhP4XcY"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nijz.si/sl/strokovnjaki-s-podrocja-dusevnega-zdravja-v-casu-epidemije-koronavirusa-na-voljo-za-brezplacne"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jTI2qpz4SOg&amp;feature=youtu.b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l-SI" dirty="0"/>
              <a:t>DAN ZDRAVE ŠOLE</a:t>
            </a:r>
            <a:endParaRPr lang="en-US" dirty="0"/>
          </a:p>
        </p:txBody>
      </p:sp>
      <p:sp>
        <p:nvSpPr>
          <p:cNvPr id="3" name="Subtitle 2"/>
          <p:cNvSpPr>
            <a:spLocks noGrp="1"/>
          </p:cNvSpPr>
          <p:nvPr>
            <p:ph type="subTitle" idx="1"/>
          </p:nvPr>
        </p:nvSpPr>
        <p:spPr/>
        <p:txBody>
          <a:bodyPr/>
          <a:lstStyle/>
          <a:p>
            <a:r>
              <a:rPr lang="sl-SI" dirty="0"/>
              <a:t>7. 4. 2020</a:t>
            </a:r>
            <a:endParaRPr lang="en-US" dirty="0"/>
          </a:p>
        </p:txBody>
      </p:sp>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Scroll: Horizontal 11">
            <a:extLst>
              <a:ext uri="{FF2B5EF4-FFF2-40B4-BE49-F238E27FC236}">
                <a16:creationId xmlns:a16="http://schemas.microsoft.com/office/drawing/2014/main" id="{181D0845-CF87-4888-B73F-9B9CCE0E7BCD}"/>
              </a:ext>
            </a:extLst>
          </p:cNvPr>
          <p:cNvSpPr/>
          <p:nvPr/>
        </p:nvSpPr>
        <p:spPr>
          <a:xfrm>
            <a:off x="2013994" y="1192192"/>
            <a:ext cx="8507391" cy="4201609"/>
          </a:xfrm>
          <a:prstGeom prst="horizontalScroll">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7030A0"/>
                </a:solidFill>
                <a:latin typeface="Bernard MT Condensed" panose="02050806060905020404" pitchFamily="18" charset="0"/>
              </a:rPr>
              <a:t>ČAS JE ZA VITAMINE</a:t>
            </a:r>
          </a:p>
        </p:txBody>
      </p:sp>
    </p:spTree>
    <p:extLst>
      <p:ext uri="{BB962C8B-B14F-4D97-AF65-F5344CB8AC3E}">
        <p14:creationId xmlns:p14="http://schemas.microsoft.com/office/powerpoint/2010/main" val="32131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ČAS JE ZA VITAMINE!!!</a:t>
            </a:r>
            <a:endParaRPr lang="en-US" dirty="0">
              <a:solidFill>
                <a:srgbClr val="7030A0"/>
              </a:solidFill>
            </a:endParaRPr>
          </a:p>
        </p:txBody>
      </p:sp>
      <p:sp>
        <p:nvSpPr>
          <p:cNvPr id="8" name="Content Placeholder 7">
            <a:extLst>
              <a:ext uri="{FF2B5EF4-FFF2-40B4-BE49-F238E27FC236}">
                <a16:creationId xmlns:a16="http://schemas.microsoft.com/office/drawing/2014/main" id="{17C830BA-8434-4F2E-B1A7-BD7E485415BA}"/>
              </a:ext>
            </a:extLst>
          </p:cNvPr>
          <p:cNvSpPr>
            <a:spLocks noGrp="1"/>
          </p:cNvSpPr>
          <p:nvPr>
            <p:ph sz="half" idx="1"/>
          </p:nvPr>
        </p:nvSpPr>
        <p:spPr>
          <a:xfrm>
            <a:off x="1295400" y="2152346"/>
            <a:ext cx="4800600" cy="1648429"/>
          </a:xfrm>
        </p:spPr>
        <p:txBody>
          <a:bodyPr/>
          <a:lstStyle/>
          <a:p>
            <a:pPr marL="0" indent="0">
              <a:buNone/>
            </a:pPr>
            <a:r>
              <a:rPr lang="sl-SI" dirty="0">
                <a:solidFill>
                  <a:srgbClr val="7030A0"/>
                </a:solidFill>
              </a:rPr>
              <a:t>Iz sestavin, ki jih najdeš v domačem hladilniku ali shrambi zase in za svoje bližnje pripravi vitaminsko bombo!</a:t>
            </a:r>
          </a:p>
        </p:txBody>
      </p:sp>
      <p:pic>
        <p:nvPicPr>
          <p:cNvPr id="9" name="Picture 8">
            <a:extLst>
              <a:ext uri="{FF2B5EF4-FFF2-40B4-BE49-F238E27FC236}">
                <a16:creationId xmlns:a16="http://schemas.microsoft.com/office/drawing/2014/main" id="{01B494B9-823A-422F-8A62-43D5993FE987}"/>
              </a:ext>
            </a:extLst>
          </p:cNvPr>
          <p:cNvPicPr>
            <a:picLocks noChangeAspect="1"/>
          </p:cNvPicPr>
          <p:nvPr/>
        </p:nvPicPr>
        <p:blipFill>
          <a:blip r:embed="rId2"/>
          <a:stretch>
            <a:fillRect/>
          </a:stretch>
        </p:blipFill>
        <p:spPr>
          <a:xfrm>
            <a:off x="6400798" y="1793380"/>
            <a:ext cx="5353052" cy="4014789"/>
          </a:xfrm>
          <a:prstGeom prst="rect">
            <a:avLst/>
          </a:prstGeom>
        </p:spPr>
      </p:pic>
    </p:spTree>
    <p:extLst>
      <p:ext uri="{BB962C8B-B14F-4D97-AF65-F5344CB8AC3E}">
        <p14:creationId xmlns:p14="http://schemas.microsoft.com/office/powerpoint/2010/main" val="37471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Kako se lotiti izdelave smutija?</a:t>
            </a:r>
            <a:endParaRPr lang="en-US" dirty="0"/>
          </a:p>
        </p:txBody>
      </p:sp>
      <p:sp>
        <p:nvSpPr>
          <p:cNvPr id="3" name="Content Placeholder 2"/>
          <p:cNvSpPr>
            <a:spLocks noGrp="1"/>
          </p:cNvSpPr>
          <p:nvPr>
            <p:ph sz="half" idx="1"/>
          </p:nvPr>
        </p:nvSpPr>
        <p:spPr>
          <a:xfrm>
            <a:off x="1066799" y="1823976"/>
            <a:ext cx="5959034" cy="4576506"/>
          </a:xfrm>
        </p:spPr>
        <p:txBody>
          <a:bodyPr>
            <a:normAutofit fontScale="92500" lnSpcReduction="20000"/>
          </a:bodyPr>
          <a:lstStyle/>
          <a:p>
            <a:pPr marL="0" indent="0">
              <a:buNone/>
            </a:pPr>
            <a:r>
              <a:rPr lang="sl-SI" dirty="0"/>
              <a:t>Nič lažjega: </a:t>
            </a:r>
          </a:p>
          <a:p>
            <a:r>
              <a:rPr lang="sl-SI" dirty="0"/>
              <a:t>Poišči sestavine: sadje, med, zeleno zelenjavo (npr. špinača), lahko pa tudi mleko / smetana / jogurt ...</a:t>
            </a:r>
            <a:endParaRPr lang="en-US" dirty="0"/>
          </a:p>
          <a:p>
            <a:r>
              <a:rPr lang="sl-SI" dirty="0"/>
              <a:t>Premisli, če je kombinacija živil za tvoj okus dovolj skladna in bo okus uravnotežen (ne prekislo, ne presladko). </a:t>
            </a:r>
            <a:endParaRPr lang="en-US" dirty="0"/>
          </a:p>
          <a:p>
            <a:r>
              <a:rPr lang="sl-SI" dirty="0"/>
              <a:t>Živila daj v mešalnik ali pa jih pretlači s paličnim mešalnikom.</a:t>
            </a:r>
          </a:p>
          <a:p>
            <a:r>
              <a:rPr lang="sl-SI" dirty="0"/>
              <a:t>Poskusi in izboljšaj po potrebi.</a:t>
            </a:r>
          </a:p>
          <a:p>
            <a:r>
              <a:rPr lang="sl-SI" dirty="0"/>
              <a:t>Nalij v kozarce in ne pozabi na primerno dekoracijo!</a:t>
            </a:r>
          </a:p>
          <a:p>
            <a:r>
              <a:rPr lang="sl-SI" dirty="0"/>
              <a:t>Fotografiraj, zapiši recept in nam pošlji!</a:t>
            </a:r>
            <a:endParaRPr lang="en-US" dirty="0"/>
          </a:p>
        </p:txBody>
      </p:sp>
      <p:pic>
        <p:nvPicPr>
          <p:cNvPr id="8" name="Picture 7">
            <a:extLst>
              <a:ext uri="{FF2B5EF4-FFF2-40B4-BE49-F238E27FC236}">
                <a16:creationId xmlns:a16="http://schemas.microsoft.com/office/drawing/2014/main" id="{7F459E89-15B0-4D71-97BC-D73E27632C1C}"/>
              </a:ext>
            </a:extLst>
          </p:cNvPr>
          <p:cNvPicPr>
            <a:picLocks noChangeAspect="1"/>
          </p:cNvPicPr>
          <p:nvPr/>
        </p:nvPicPr>
        <p:blipFill>
          <a:blip r:embed="rId2"/>
          <a:stretch>
            <a:fillRect/>
          </a:stretch>
        </p:blipFill>
        <p:spPr>
          <a:xfrm>
            <a:off x="8275899" y="1051878"/>
            <a:ext cx="3280214" cy="4914626"/>
          </a:xfrm>
          <a:prstGeom prst="rect">
            <a:avLst/>
          </a:prstGeom>
        </p:spPr>
      </p:pic>
    </p:spTree>
    <p:extLst>
      <p:ext uri="{BB962C8B-B14F-4D97-AF65-F5344CB8AC3E}">
        <p14:creationId xmlns:p14="http://schemas.microsoft.com/office/powerpoint/2010/main" val="397344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solidFill>
                  <a:srgbClr val="7030A0"/>
                </a:solidFill>
              </a:rPr>
              <a:t>JAGODNO –BANANIN SMUTI</a:t>
            </a:r>
            <a:endParaRPr lang="en-US" dirty="0">
              <a:solidFill>
                <a:srgbClr val="7030A0"/>
              </a:solidFill>
            </a:endParaRPr>
          </a:p>
        </p:txBody>
      </p:sp>
      <p:sp>
        <p:nvSpPr>
          <p:cNvPr id="3" name="Content Placeholder 2"/>
          <p:cNvSpPr>
            <a:spLocks noGrp="1"/>
          </p:cNvSpPr>
          <p:nvPr>
            <p:ph sz="half" idx="1"/>
          </p:nvPr>
        </p:nvSpPr>
        <p:spPr>
          <a:xfrm>
            <a:off x="1066800" y="5370653"/>
            <a:ext cx="4800600" cy="806309"/>
          </a:xfrm>
        </p:spPr>
        <p:txBody>
          <a:bodyPr>
            <a:normAutofit fontScale="70000" lnSpcReduction="20000"/>
          </a:bodyPr>
          <a:lstStyle/>
          <a:p>
            <a:pPr marL="0" indent="0">
              <a:buNone/>
            </a:pPr>
            <a:r>
              <a:rPr lang="sl-SI" dirty="0"/>
              <a:t>Še več idej: </a:t>
            </a:r>
          </a:p>
          <a:p>
            <a:pPr marL="0" indent="0">
              <a:buNone/>
            </a:pPr>
            <a:r>
              <a:rPr lang="sl-SI" dirty="0">
                <a:hlinkClick r:id="rId2"/>
              </a:rPr>
              <a:t>http://okusno.je/zdravo/cas-je-za-smuti.html</a:t>
            </a:r>
            <a:endParaRPr lang="en-US" dirty="0"/>
          </a:p>
        </p:txBody>
      </p:sp>
      <p:pic>
        <p:nvPicPr>
          <p:cNvPr id="4" name="Picture 3">
            <a:extLst>
              <a:ext uri="{FF2B5EF4-FFF2-40B4-BE49-F238E27FC236}">
                <a16:creationId xmlns:a16="http://schemas.microsoft.com/office/drawing/2014/main" id="{3D8FC84E-E96A-48AC-97D1-BF936E98109C}"/>
              </a:ext>
            </a:extLst>
          </p:cNvPr>
          <p:cNvPicPr>
            <a:picLocks noChangeAspect="1"/>
          </p:cNvPicPr>
          <p:nvPr/>
        </p:nvPicPr>
        <p:blipFill>
          <a:blip r:embed="rId3"/>
          <a:stretch>
            <a:fillRect/>
          </a:stretch>
        </p:blipFill>
        <p:spPr>
          <a:xfrm>
            <a:off x="1680214" y="1706730"/>
            <a:ext cx="9016765" cy="3444539"/>
          </a:xfrm>
          <a:prstGeom prst="rect">
            <a:avLst/>
          </a:prstGeom>
        </p:spPr>
      </p:pic>
    </p:spTree>
    <p:extLst>
      <p:ext uri="{BB962C8B-B14F-4D97-AF65-F5344CB8AC3E}">
        <p14:creationId xmlns:p14="http://schemas.microsoft.com/office/powerpoint/2010/main" val="3822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CAB7C-8C8D-4345-925C-52B0FBA5FC62}"/>
              </a:ext>
            </a:extLst>
          </p:cNvPr>
          <p:cNvPicPr>
            <a:picLocks noChangeAspect="1"/>
          </p:cNvPicPr>
          <p:nvPr/>
        </p:nvPicPr>
        <p:blipFill>
          <a:blip r:embed="rId2"/>
          <a:stretch>
            <a:fillRect/>
          </a:stretch>
        </p:blipFill>
        <p:spPr>
          <a:xfrm>
            <a:off x="3105150" y="3779574"/>
            <a:ext cx="4824412" cy="2721300"/>
          </a:xfrm>
          <a:prstGeom prst="rect">
            <a:avLst/>
          </a:prstGeom>
        </p:spPr>
      </p:pic>
      <p:sp>
        <p:nvSpPr>
          <p:cNvPr id="2" name="Title 1"/>
          <p:cNvSpPr>
            <a:spLocks noGrp="1"/>
          </p:cNvSpPr>
          <p:nvPr>
            <p:ph type="title"/>
          </p:nvPr>
        </p:nvSpPr>
        <p:spPr>
          <a:xfrm>
            <a:off x="2133600" y="357126"/>
            <a:ext cx="10058400" cy="788988"/>
          </a:xfrm>
        </p:spPr>
        <p:txBody>
          <a:bodyPr/>
          <a:lstStyle/>
          <a:p>
            <a:r>
              <a:rPr lang="sl-SI">
                <a:solidFill>
                  <a:srgbClr val="7030A0"/>
                </a:solidFill>
              </a:rPr>
              <a:t>Če ti </a:t>
            </a:r>
            <a:r>
              <a:rPr lang="sl-SI" dirty="0">
                <a:solidFill>
                  <a:srgbClr val="7030A0"/>
                </a:solidFill>
              </a:rPr>
              <a:t>smuti ne diši:</a:t>
            </a:r>
            <a:endParaRPr lang="en-US" dirty="0"/>
          </a:p>
        </p:txBody>
      </p:sp>
      <p:sp>
        <p:nvSpPr>
          <p:cNvPr id="3" name="Content Placeholder 2"/>
          <p:cNvSpPr>
            <a:spLocks noGrp="1"/>
          </p:cNvSpPr>
          <p:nvPr>
            <p:ph sz="half" idx="1"/>
          </p:nvPr>
        </p:nvSpPr>
        <p:spPr>
          <a:xfrm>
            <a:off x="1419226" y="1907850"/>
            <a:ext cx="5959034" cy="2481324"/>
          </a:xfrm>
        </p:spPr>
        <p:txBody>
          <a:bodyPr>
            <a:normAutofit/>
          </a:bodyPr>
          <a:lstStyle/>
          <a:p>
            <a:pPr marL="0" indent="0">
              <a:buNone/>
            </a:pPr>
            <a:r>
              <a:rPr lang="sl-SI" dirty="0">
                <a:hlinkClick r:id="rId3"/>
              </a:rPr>
              <a:t>Najboljša limonada</a:t>
            </a:r>
            <a:r>
              <a:rPr lang="sl-SI" dirty="0"/>
              <a:t> </a:t>
            </a:r>
          </a:p>
          <a:p>
            <a:pPr marL="0" indent="0">
              <a:buNone/>
            </a:pPr>
            <a:r>
              <a:rPr lang="en-US" dirty="0" err="1">
                <a:hlinkClick r:id="rId4"/>
              </a:rPr>
              <a:t>Voda</a:t>
            </a:r>
            <a:r>
              <a:rPr lang="en-US" dirty="0">
                <a:hlinkClick r:id="rId4"/>
              </a:rPr>
              <a:t> z </a:t>
            </a:r>
            <a:r>
              <a:rPr lang="en-US" dirty="0" err="1">
                <a:hlinkClick r:id="rId4"/>
              </a:rPr>
              <a:t>okusom</a:t>
            </a:r>
            <a:endParaRPr lang="sl-SI" dirty="0"/>
          </a:p>
          <a:p>
            <a:pPr marL="0" indent="0">
              <a:buNone/>
            </a:pPr>
            <a:r>
              <a:rPr lang="sl-SI" sz="1800" dirty="0"/>
              <a:t>(Stay hydrate </a:t>
            </a:r>
            <a:r>
              <a:rPr lang="sl-SI" sz="1800" dirty="0">
                <a:sym typeface="Wingdings" panose="05000000000000000000" pitchFamily="2" charset="2"/>
              </a:rPr>
              <a:t>, kot nam svetuje Roševec v anketi)</a:t>
            </a:r>
            <a:endParaRPr lang="en-US" sz="1800" dirty="0"/>
          </a:p>
        </p:txBody>
      </p:sp>
      <p:pic>
        <p:nvPicPr>
          <p:cNvPr id="4" name="Picture 3">
            <a:extLst>
              <a:ext uri="{FF2B5EF4-FFF2-40B4-BE49-F238E27FC236}">
                <a16:creationId xmlns:a16="http://schemas.microsoft.com/office/drawing/2014/main" id="{7C7F9DB0-07A0-4981-AEFE-0616D5F4B859}"/>
              </a:ext>
            </a:extLst>
          </p:cNvPr>
          <p:cNvPicPr>
            <a:picLocks noChangeAspect="1"/>
          </p:cNvPicPr>
          <p:nvPr/>
        </p:nvPicPr>
        <p:blipFill>
          <a:blip r:embed="rId5"/>
          <a:stretch>
            <a:fillRect/>
          </a:stretch>
        </p:blipFill>
        <p:spPr>
          <a:xfrm>
            <a:off x="7544988" y="357126"/>
            <a:ext cx="4018361" cy="3817443"/>
          </a:xfrm>
          <a:prstGeom prst="rect">
            <a:avLst/>
          </a:prstGeom>
        </p:spPr>
      </p:pic>
    </p:spTree>
    <p:extLst>
      <p:ext uri="{BB962C8B-B14F-4D97-AF65-F5344CB8AC3E}">
        <p14:creationId xmlns:p14="http://schemas.microsoft.com/office/powerpoint/2010/main" val="371616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croll: Horizontal 5">
            <a:extLst>
              <a:ext uri="{FF2B5EF4-FFF2-40B4-BE49-F238E27FC236}">
                <a16:creationId xmlns:a16="http://schemas.microsoft.com/office/drawing/2014/main" id="{88CFAA2D-F9EE-4AAD-9E25-F5EDE0F5C756}"/>
              </a:ext>
            </a:extLst>
          </p:cNvPr>
          <p:cNvSpPr/>
          <p:nvPr/>
        </p:nvSpPr>
        <p:spPr>
          <a:xfrm>
            <a:off x="2013994" y="1192192"/>
            <a:ext cx="8507391" cy="4201609"/>
          </a:xfrm>
          <a:prstGeom prst="horizontalScroll">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rgbClr val="C00000"/>
                </a:solidFill>
                <a:latin typeface="Bernard MT Condensed" panose="02050806060905020404" pitchFamily="18" charset="0"/>
              </a:rPr>
              <a:t>ZDRAVO OKOLJE</a:t>
            </a:r>
          </a:p>
        </p:txBody>
      </p:sp>
    </p:spTree>
    <p:extLst>
      <p:ext uri="{BB962C8B-B14F-4D97-AF65-F5344CB8AC3E}">
        <p14:creationId xmlns:p14="http://schemas.microsoft.com/office/powerpoint/2010/main" val="28117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358C1-8EF6-4092-9FBA-206913944DB5}"/>
              </a:ext>
            </a:extLst>
          </p:cNvPr>
          <p:cNvSpPr txBox="1"/>
          <p:nvPr/>
        </p:nvSpPr>
        <p:spPr>
          <a:xfrm>
            <a:off x="2819400" y="701486"/>
            <a:ext cx="8562975" cy="646331"/>
          </a:xfrm>
          <a:prstGeom prst="rect">
            <a:avLst/>
          </a:prstGeom>
          <a:noFill/>
        </p:spPr>
        <p:txBody>
          <a:bodyPr wrap="square" rtlCol="0">
            <a:spAutoFit/>
          </a:bodyPr>
          <a:lstStyle/>
          <a:p>
            <a:r>
              <a:rPr lang="sl-SI" sz="3600" dirty="0">
                <a:solidFill>
                  <a:srgbClr val="C00000"/>
                </a:solidFill>
              </a:rPr>
              <a:t>Ni zdravja brez zdravega okolja!</a:t>
            </a:r>
          </a:p>
        </p:txBody>
      </p:sp>
      <p:sp>
        <p:nvSpPr>
          <p:cNvPr id="3" name="TextBox 2">
            <a:extLst>
              <a:ext uri="{FF2B5EF4-FFF2-40B4-BE49-F238E27FC236}">
                <a16:creationId xmlns:a16="http://schemas.microsoft.com/office/drawing/2014/main" id="{86F1DA9B-AEBA-4F0E-9EEE-52733821274F}"/>
              </a:ext>
            </a:extLst>
          </p:cNvPr>
          <p:cNvSpPr txBox="1"/>
          <p:nvPr/>
        </p:nvSpPr>
        <p:spPr>
          <a:xfrm>
            <a:off x="762001" y="2093863"/>
            <a:ext cx="11048999" cy="3416320"/>
          </a:xfrm>
          <a:prstGeom prst="rect">
            <a:avLst/>
          </a:prstGeom>
          <a:noFill/>
        </p:spPr>
        <p:txBody>
          <a:bodyPr wrap="square" rtlCol="0">
            <a:spAutoFit/>
          </a:bodyPr>
          <a:lstStyle/>
          <a:p>
            <a:r>
              <a:rPr lang="sl-SI" dirty="0"/>
              <a:t>Najprej si poglej kratke filmčke:</a:t>
            </a:r>
          </a:p>
          <a:p>
            <a:endParaRPr lang="sl-SI" dirty="0"/>
          </a:p>
          <a:p>
            <a:pPr marL="285750" indent="-285750">
              <a:buFont typeface="Arial" panose="020B0604020202020204" pitchFamily="34" charset="0"/>
              <a:buChar char="•"/>
            </a:pPr>
            <a:r>
              <a:rPr lang="sl-SI" dirty="0"/>
              <a:t>Onesnaženost zraka z delci PM10: </a:t>
            </a:r>
            <a:r>
              <a:rPr lang="sl-SI" dirty="0">
                <a:hlinkClick r:id="rId3"/>
              </a:rPr>
              <a:t>https://www.youtube.com/watch?v=lqnlHOulyUs</a:t>
            </a: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Mali ukrepi za bolj zdravo okolje: </a:t>
            </a:r>
            <a:r>
              <a:rPr lang="sl-SI" dirty="0">
                <a:hlinkClick r:id="rId4"/>
              </a:rPr>
              <a:t>https://www.youtube.com/watch?v=baxCv9WIaCE</a:t>
            </a: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Podnebne spremembe: </a:t>
            </a:r>
            <a:r>
              <a:rPr lang="sl-SI" dirty="0">
                <a:hlinkClick r:id="rId5"/>
              </a:rPr>
              <a:t>https://www.youtube.com/watch?v=wA-ulZWTYzI</a:t>
            </a: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Koliko posamezna država onesnažuje okolje: </a:t>
            </a:r>
            <a:r>
              <a:rPr lang="sl-SI" dirty="0">
                <a:hlinkClick r:id="rId6"/>
              </a:rPr>
              <a:t>https://www.youtube.com/watch?v=VWOHVc7G-UI</a:t>
            </a:r>
            <a:endParaRPr lang="sl-SI" dirty="0"/>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Ohranimo deževni gozd: </a:t>
            </a:r>
            <a:r>
              <a:rPr lang="sl-SI" dirty="0">
                <a:hlinkClick r:id="rId5"/>
              </a:rPr>
              <a:t>https://www.youtube.com/watch?v=wA-ulZWTYzI</a:t>
            </a:r>
            <a:endParaRPr lang="sl-SI" dirty="0"/>
          </a:p>
          <a:p>
            <a:pPr marL="285750" indent="-285750">
              <a:buFont typeface="Arial" panose="020B0604020202020204" pitchFamily="34" charset="0"/>
              <a:buChar char="•"/>
            </a:pPr>
            <a:endParaRPr lang="sl-SI" dirty="0"/>
          </a:p>
        </p:txBody>
      </p:sp>
    </p:spTree>
    <p:extLst>
      <p:ext uri="{BB962C8B-B14F-4D97-AF65-F5344CB8AC3E}">
        <p14:creationId xmlns:p14="http://schemas.microsoft.com/office/powerpoint/2010/main" val="169920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711" y="199635"/>
            <a:ext cx="10261768" cy="1116172"/>
          </a:xfrm>
        </p:spPr>
        <p:txBody>
          <a:bodyPr>
            <a:normAutofit/>
          </a:bodyPr>
          <a:lstStyle/>
          <a:p>
            <a:r>
              <a:rPr lang="sl-SI" sz="3200" dirty="0"/>
              <a:t>Pozabavaj se in reši ekoviz za osnovne šole:</a:t>
            </a:r>
            <a:br>
              <a:rPr lang="sl-SI" sz="3200" dirty="0"/>
            </a:br>
            <a:r>
              <a:rPr lang="sl-SI" sz="3200" dirty="0"/>
              <a:t>Klikni na: </a:t>
            </a:r>
            <a:r>
              <a:rPr lang="sl-SI" sz="3200" dirty="0">
                <a:hlinkClick r:id="rId3"/>
              </a:rPr>
              <a:t>Eko kviz</a:t>
            </a:r>
            <a:endParaRPr lang="en-US" sz="3200" dirty="0"/>
          </a:p>
        </p:txBody>
      </p:sp>
      <p:pic>
        <p:nvPicPr>
          <p:cNvPr id="6" name="Picture 5">
            <a:extLst>
              <a:ext uri="{FF2B5EF4-FFF2-40B4-BE49-F238E27FC236}">
                <a16:creationId xmlns:a16="http://schemas.microsoft.com/office/drawing/2014/main" id="{253AB9B3-A958-4833-9969-0EE82627FCA2}"/>
              </a:ext>
            </a:extLst>
          </p:cNvPr>
          <p:cNvPicPr>
            <a:picLocks noChangeAspect="1"/>
          </p:cNvPicPr>
          <p:nvPr/>
        </p:nvPicPr>
        <p:blipFill>
          <a:blip r:embed="rId4"/>
          <a:stretch>
            <a:fillRect/>
          </a:stretch>
        </p:blipFill>
        <p:spPr>
          <a:xfrm>
            <a:off x="2164798" y="1729629"/>
            <a:ext cx="6936430" cy="3791915"/>
          </a:xfrm>
          <a:prstGeom prst="rect">
            <a:avLst/>
          </a:prstGeom>
        </p:spPr>
      </p:pic>
      <p:sp>
        <p:nvSpPr>
          <p:cNvPr id="9" name="TextBox 8">
            <a:extLst>
              <a:ext uri="{FF2B5EF4-FFF2-40B4-BE49-F238E27FC236}">
                <a16:creationId xmlns:a16="http://schemas.microsoft.com/office/drawing/2014/main" id="{E09CD20C-B76E-4049-B155-46732186B4FB}"/>
              </a:ext>
            </a:extLst>
          </p:cNvPr>
          <p:cNvSpPr txBox="1"/>
          <p:nvPr/>
        </p:nvSpPr>
        <p:spPr>
          <a:xfrm>
            <a:off x="1666831" y="6012034"/>
            <a:ext cx="7932364" cy="923330"/>
          </a:xfrm>
          <a:prstGeom prst="rect">
            <a:avLst/>
          </a:prstGeom>
          <a:noFill/>
        </p:spPr>
        <p:txBody>
          <a:bodyPr wrap="none" rtlCol="0">
            <a:spAutoFit/>
          </a:bodyPr>
          <a:lstStyle/>
          <a:p>
            <a:pPr algn="ctr"/>
            <a:r>
              <a:rPr lang="sl-SI" dirty="0"/>
              <a:t>Seveda ne boš sodeloval ˝zares˝, ampak za lastno vajo in da kaj novega spoznaš!</a:t>
            </a:r>
          </a:p>
          <a:p>
            <a:pPr algn="ctr"/>
            <a:r>
              <a:rPr lang="sl-SI" dirty="0"/>
              <a:t>Kviz lahko rešuješ večkrat!</a:t>
            </a:r>
            <a:br>
              <a:rPr lang="sl-SI" dirty="0"/>
            </a:br>
            <a:endParaRPr lang="sl-SI" dirty="0"/>
          </a:p>
        </p:txBody>
      </p:sp>
      <p:sp>
        <p:nvSpPr>
          <p:cNvPr id="10" name="Speech Bubble: Rectangle with Corners Rounded 9">
            <a:extLst>
              <a:ext uri="{FF2B5EF4-FFF2-40B4-BE49-F238E27FC236}">
                <a16:creationId xmlns:a16="http://schemas.microsoft.com/office/drawing/2014/main" id="{9A34D807-B723-41D8-8434-72847A4ADBE3}"/>
              </a:ext>
            </a:extLst>
          </p:cNvPr>
          <p:cNvSpPr/>
          <p:nvPr/>
        </p:nvSpPr>
        <p:spPr>
          <a:xfrm>
            <a:off x="335666" y="2303361"/>
            <a:ext cx="1574157" cy="3032568"/>
          </a:xfrm>
          <a:prstGeom prst="wedgeRoundRectCallout">
            <a:avLst>
              <a:gd name="adj1" fmla="val 114735"/>
              <a:gd name="adj2" fmla="val -117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Če klikneš na oranžno geslo, si lahko prebereš več o tematiki, ki je v kvizu. </a:t>
            </a:r>
          </a:p>
        </p:txBody>
      </p:sp>
      <p:sp>
        <p:nvSpPr>
          <p:cNvPr id="11" name="Speech Bubble: Rectangle with Corners Rounded 10">
            <a:extLst>
              <a:ext uri="{FF2B5EF4-FFF2-40B4-BE49-F238E27FC236}">
                <a16:creationId xmlns:a16="http://schemas.microsoft.com/office/drawing/2014/main" id="{DF7DD677-E028-48E5-A3F2-0B7590AFE38C}"/>
              </a:ext>
            </a:extLst>
          </p:cNvPr>
          <p:cNvSpPr/>
          <p:nvPr/>
        </p:nvSpPr>
        <p:spPr>
          <a:xfrm>
            <a:off x="9479665" y="1483488"/>
            <a:ext cx="1574157" cy="3032568"/>
          </a:xfrm>
          <a:prstGeom prst="wedgeRoundRectCallout">
            <a:avLst>
              <a:gd name="adj1" fmla="val -117618"/>
              <a:gd name="adj2" fmla="val 119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Klikni tukaj za reševanje kviza! </a:t>
            </a:r>
          </a:p>
        </p:txBody>
      </p:sp>
    </p:spTree>
    <p:extLst>
      <p:ext uri="{BB962C8B-B14F-4D97-AF65-F5344CB8AC3E}">
        <p14:creationId xmlns:p14="http://schemas.microsoft.com/office/powerpoint/2010/main" val="124674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8209C50E-FD66-4E57-8B9B-10CC6A7F6C6B}"/>
              </a:ext>
            </a:extLst>
          </p:cNvPr>
          <p:cNvSpPr/>
          <p:nvPr/>
        </p:nvSpPr>
        <p:spPr>
          <a:xfrm>
            <a:off x="2062222" y="1217975"/>
            <a:ext cx="8507391" cy="4201609"/>
          </a:xfrm>
          <a:prstGeom prst="horizontalScroll">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dirty="0">
                <a:solidFill>
                  <a:schemeClr val="accent6">
                    <a:lumMod val="50000"/>
                  </a:schemeClr>
                </a:solidFill>
                <a:latin typeface="Goudy Stout" panose="0202090407030B020401" pitchFamily="18" charset="0"/>
              </a:rPr>
              <a:t>NOVI IZZIVI</a:t>
            </a:r>
            <a:endParaRPr lang="sl-SI" sz="5400" b="1" dirty="0">
              <a:ln/>
              <a:solidFill>
                <a:srgbClr val="C00000"/>
              </a:solidFill>
              <a:latin typeface="Bernard MT Condensed" panose="02050806060905020404" pitchFamily="18" charset="0"/>
            </a:endParaRPr>
          </a:p>
        </p:txBody>
      </p:sp>
    </p:spTree>
    <p:extLst>
      <p:ext uri="{BB962C8B-B14F-4D97-AF65-F5344CB8AC3E}">
        <p14:creationId xmlns:p14="http://schemas.microsoft.com/office/powerpoint/2010/main" val="28408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1477" y="1985377"/>
            <a:ext cx="9551043" cy="1188720"/>
          </a:xfrm>
        </p:spPr>
        <p:txBody>
          <a:bodyPr>
            <a:normAutofit/>
          </a:bodyPr>
          <a:lstStyle/>
          <a:p>
            <a:pPr algn="ctr"/>
            <a:r>
              <a:rPr lang="sl-SI" dirty="0">
                <a:solidFill>
                  <a:schemeClr val="accent6">
                    <a:lumMod val="50000"/>
                  </a:schemeClr>
                </a:solidFill>
              </a:rPr>
              <a:t>Sedaj pa te vabim, da sprejmeš </a:t>
            </a:r>
            <a:r>
              <a:rPr lang="sl-SI" u="sng" dirty="0">
                <a:solidFill>
                  <a:schemeClr val="accent6">
                    <a:lumMod val="50000"/>
                  </a:schemeClr>
                </a:solidFill>
              </a:rPr>
              <a:t>enega</a:t>
            </a:r>
            <a:r>
              <a:rPr lang="sl-SI" dirty="0">
                <a:solidFill>
                  <a:schemeClr val="accent6">
                    <a:lumMod val="50000"/>
                  </a:schemeClr>
                </a:solidFill>
              </a:rPr>
              <a:t> izmed naslednjih izzivov in se ga resnično lotiš: </a:t>
            </a:r>
            <a:endParaRPr lang="en-US" dirty="0">
              <a:solidFill>
                <a:schemeClr val="accent6">
                  <a:lumMod val="50000"/>
                </a:schemeClr>
              </a:solidFill>
            </a:endParaRPr>
          </a:p>
        </p:txBody>
      </p:sp>
    </p:spTree>
    <p:extLst>
      <p:ext uri="{BB962C8B-B14F-4D97-AF65-F5344CB8AC3E}">
        <p14:creationId xmlns:p14="http://schemas.microsoft.com/office/powerpoint/2010/main" val="41835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628332"/>
          </a:xfrm>
        </p:spPr>
        <p:txBody>
          <a:bodyPr/>
          <a:lstStyle/>
          <a:p>
            <a:r>
              <a:rPr lang="sl-SI" dirty="0"/>
              <a:t>Dragi učenec / učenka</a:t>
            </a:r>
            <a:endParaRPr lang="en-US" dirty="0"/>
          </a:p>
        </p:txBody>
      </p:sp>
      <p:sp>
        <p:nvSpPr>
          <p:cNvPr id="3" name="Content Placeholder 2"/>
          <p:cNvSpPr>
            <a:spLocks noGrp="1"/>
          </p:cNvSpPr>
          <p:nvPr>
            <p:ph idx="1"/>
          </p:nvPr>
        </p:nvSpPr>
        <p:spPr>
          <a:xfrm>
            <a:off x="1943100" y="1829435"/>
            <a:ext cx="10058400" cy="628333"/>
          </a:xfrm>
        </p:spPr>
        <p:txBody>
          <a:bodyPr>
            <a:normAutofit/>
          </a:bodyPr>
          <a:lstStyle/>
          <a:p>
            <a:pPr marL="0" indent="0">
              <a:buNone/>
            </a:pPr>
            <a:r>
              <a:rPr lang="sl-SI" dirty="0"/>
              <a:t>Danes je 7. april: SVETOVNI DAN ZDRAVJA.</a:t>
            </a:r>
          </a:p>
          <a:p>
            <a:pPr marL="0" indent="0">
              <a:buNone/>
            </a:pPr>
            <a:endParaRPr lang="en-US" dirty="0"/>
          </a:p>
        </p:txBody>
      </p:sp>
      <p:sp>
        <p:nvSpPr>
          <p:cNvPr id="4" name="Content Placeholder 2">
            <a:extLst>
              <a:ext uri="{FF2B5EF4-FFF2-40B4-BE49-F238E27FC236}">
                <a16:creationId xmlns:a16="http://schemas.microsoft.com/office/drawing/2014/main" id="{C7043970-3A3F-4132-A0F4-AD9E8D41F3CC}"/>
              </a:ext>
            </a:extLst>
          </p:cNvPr>
          <p:cNvSpPr txBox="1">
            <a:spLocks/>
          </p:cNvSpPr>
          <p:nvPr/>
        </p:nvSpPr>
        <p:spPr>
          <a:xfrm>
            <a:off x="1943100" y="2914332"/>
            <a:ext cx="10058400" cy="1190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t>Tvoj šolski dan bo potekal drugače kot običajno. Želim ti, da si današnji čas vzameš čisto zase, da zadihaš, se sprostiš in pomisliš na svoje bližnje. Tudi to je pot k osebnemu zdravju. </a:t>
            </a:r>
          </a:p>
          <a:p>
            <a:pPr marL="0" indent="0">
              <a:buFont typeface="Arial" pitchFamily="34" charset="0"/>
              <a:buNone/>
            </a:pPr>
            <a:endParaRPr lang="sl-SI" dirty="0"/>
          </a:p>
        </p:txBody>
      </p:sp>
      <p:sp>
        <p:nvSpPr>
          <p:cNvPr id="5" name="Content Placeholder 2">
            <a:extLst>
              <a:ext uri="{FF2B5EF4-FFF2-40B4-BE49-F238E27FC236}">
                <a16:creationId xmlns:a16="http://schemas.microsoft.com/office/drawing/2014/main" id="{273391B5-9BDC-44C2-ADF9-5AEE2CC02B39}"/>
              </a:ext>
            </a:extLst>
          </p:cNvPr>
          <p:cNvSpPr txBox="1">
            <a:spLocks/>
          </p:cNvSpPr>
          <p:nvPr/>
        </p:nvSpPr>
        <p:spPr>
          <a:xfrm>
            <a:off x="1943100" y="4599940"/>
            <a:ext cx="10058400" cy="905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t>(Svetujem ti, da tale powerpoint gledaš v načinu predstavitve, da bodo do izraza prišli vsi učinki in povezave.)</a:t>
            </a:r>
            <a:endParaRPr lang="en-US" dirty="0"/>
          </a:p>
        </p:txBody>
      </p:sp>
    </p:spTree>
    <p:extLst>
      <p:ext uri="{BB962C8B-B14F-4D97-AF65-F5344CB8AC3E}">
        <p14:creationId xmlns:p14="http://schemas.microsoft.com/office/powerpoint/2010/main" val="22535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694" y="612090"/>
            <a:ext cx="10453867" cy="535068"/>
          </a:xfrm>
        </p:spPr>
        <p:txBody>
          <a:bodyPr>
            <a:normAutofit fontScale="90000"/>
          </a:bodyPr>
          <a:lstStyle/>
          <a:p>
            <a:r>
              <a:rPr lang="sl-SI" dirty="0">
                <a:solidFill>
                  <a:schemeClr val="accent6">
                    <a:lumMod val="50000"/>
                  </a:schemeClr>
                </a:solidFill>
                <a:latin typeface="Goudy Stout" panose="0202090407030B020401" pitchFamily="18" charset="0"/>
              </a:rPr>
              <a:t>IZZIV 1</a:t>
            </a:r>
            <a:r>
              <a:rPr lang="sl-SI" dirty="0">
                <a:solidFill>
                  <a:schemeClr val="accent6">
                    <a:lumMod val="50000"/>
                  </a:schemeClr>
                </a:solidFill>
              </a:rPr>
              <a:t>: Izdelaj mandalo iz naključnih materialov</a:t>
            </a:r>
            <a:endParaRPr lang="en-US" dirty="0">
              <a:solidFill>
                <a:schemeClr val="accent6">
                  <a:lumMod val="50000"/>
                </a:schemeClr>
              </a:solidFill>
            </a:endParaRPr>
          </a:p>
        </p:txBody>
      </p:sp>
      <p:pic>
        <p:nvPicPr>
          <p:cNvPr id="3" name="Picture 2">
            <a:extLst>
              <a:ext uri="{FF2B5EF4-FFF2-40B4-BE49-F238E27FC236}">
                <a16:creationId xmlns:a16="http://schemas.microsoft.com/office/drawing/2014/main" id="{FDBA5406-1648-401E-821F-E90A328F2553}"/>
              </a:ext>
            </a:extLst>
          </p:cNvPr>
          <p:cNvPicPr>
            <a:picLocks noChangeAspect="1"/>
          </p:cNvPicPr>
          <p:nvPr/>
        </p:nvPicPr>
        <p:blipFill>
          <a:blip r:embed="rId3"/>
          <a:stretch>
            <a:fillRect/>
          </a:stretch>
        </p:blipFill>
        <p:spPr>
          <a:xfrm>
            <a:off x="892492" y="1456380"/>
            <a:ext cx="2886671" cy="2162217"/>
          </a:xfrm>
          <a:prstGeom prst="rect">
            <a:avLst/>
          </a:prstGeom>
        </p:spPr>
      </p:pic>
      <p:pic>
        <p:nvPicPr>
          <p:cNvPr id="4" name="Picture 3">
            <a:extLst>
              <a:ext uri="{FF2B5EF4-FFF2-40B4-BE49-F238E27FC236}">
                <a16:creationId xmlns:a16="http://schemas.microsoft.com/office/drawing/2014/main" id="{491EF29E-7DDA-4DC3-BDEE-3B2E53E6673E}"/>
              </a:ext>
            </a:extLst>
          </p:cNvPr>
          <p:cNvPicPr>
            <a:picLocks noChangeAspect="1"/>
          </p:cNvPicPr>
          <p:nvPr/>
        </p:nvPicPr>
        <p:blipFill>
          <a:blip r:embed="rId4"/>
          <a:stretch>
            <a:fillRect/>
          </a:stretch>
        </p:blipFill>
        <p:spPr>
          <a:xfrm>
            <a:off x="9005104" y="3784137"/>
            <a:ext cx="2248202" cy="2248202"/>
          </a:xfrm>
          <a:prstGeom prst="rect">
            <a:avLst/>
          </a:prstGeom>
        </p:spPr>
      </p:pic>
      <p:pic>
        <p:nvPicPr>
          <p:cNvPr id="5" name="Picture 4">
            <a:extLst>
              <a:ext uri="{FF2B5EF4-FFF2-40B4-BE49-F238E27FC236}">
                <a16:creationId xmlns:a16="http://schemas.microsoft.com/office/drawing/2014/main" id="{9081B9D7-4B2A-4F91-995A-21AA2BD50F2F}"/>
              </a:ext>
            </a:extLst>
          </p:cNvPr>
          <p:cNvPicPr>
            <a:picLocks noChangeAspect="1"/>
          </p:cNvPicPr>
          <p:nvPr/>
        </p:nvPicPr>
        <p:blipFill>
          <a:blip r:embed="rId5"/>
          <a:stretch>
            <a:fillRect/>
          </a:stretch>
        </p:blipFill>
        <p:spPr>
          <a:xfrm>
            <a:off x="2382029" y="4320511"/>
            <a:ext cx="3249231" cy="2162216"/>
          </a:xfrm>
          <a:prstGeom prst="rect">
            <a:avLst/>
          </a:prstGeom>
        </p:spPr>
      </p:pic>
      <p:pic>
        <p:nvPicPr>
          <p:cNvPr id="3074" name="Picture 2" descr="Grapat Mandala – Blue Coins | Growing Kind">
            <a:extLst>
              <a:ext uri="{FF2B5EF4-FFF2-40B4-BE49-F238E27FC236}">
                <a16:creationId xmlns:a16="http://schemas.microsoft.com/office/drawing/2014/main" id="{0353B80C-82B8-4552-90CD-491513D270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2232" y="1425410"/>
            <a:ext cx="2248202" cy="2152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F832A0-272A-4E9B-A299-544F62192B73}"/>
              </a:ext>
            </a:extLst>
          </p:cNvPr>
          <p:cNvPicPr>
            <a:picLocks noChangeAspect="1"/>
          </p:cNvPicPr>
          <p:nvPr/>
        </p:nvPicPr>
        <p:blipFill>
          <a:blip r:embed="rId7"/>
          <a:stretch>
            <a:fillRect/>
          </a:stretch>
        </p:blipFill>
        <p:spPr>
          <a:xfrm>
            <a:off x="4529769" y="1880042"/>
            <a:ext cx="2281394" cy="2162217"/>
          </a:xfrm>
          <a:prstGeom prst="rect">
            <a:avLst/>
          </a:prstGeom>
        </p:spPr>
      </p:pic>
      <p:pic>
        <p:nvPicPr>
          <p:cNvPr id="7" name="Picture 6">
            <a:extLst>
              <a:ext uri="{FF2B5EF4-FFF2-40B4-BE49-F238E27FC236}">
                <a16:creationId xmlns:a16="http://schemas.microsoft.com/office/drawing/2014/main" id="{02872EE4-A962-4E76-9C47-BA3BF9B5B80D}"/>
              </a:ext>
            </a:extLst>
          </p:cNvPr>
          <p:cNvPicPr>
            <a:picLocks noChangeAspect="1"/>
          </p:cNvPicPr>
          <p:nvPr/>
        </p:nvPicPr>
        <p:blipFill>
          <a:blip r:embed="rId8"/>
          <a:stretch>
            <a:fillRect/>
          </a:stretch>
        </p:blipFill>
        <p:spPr>
          <a:xfrm>
            <a:off x="6096000" y="4320511"/>
            <a:ext cx="2521954" cy="2045585"/>
          </a:xfrm>
          <a:prstGeom prst="rect">
            <a:avLst/>
          </a:prstGeom>
        </p:spPr>
      </p:pic>
      <p:sp>
        <p:nvSpPr>
          <p:cNvPr id="8" name="TextBox 7">
            <a:extLst>
              <a:ext uri="{FF2B5EF4-FFF2-40B4-BE49-F238E27FC236}">
                <a16:creationId xmlns:a16="http://schemas.microsoft.com/office/drawing/2014/main" id="{4D3D738F-4ACF-4378-9C57-92CF3BE02A9C}"/>
              </a:ext>
            </a:extLst>
          </p:cNvPr>
          <p:cNvSpPr txBox="1"/>
          <p:nvPr/>
        </p:nvSpPr>
        <p:spPr>
          <a:xfrm>
            <a:off x="620236" y="3873106"/>
            <a:ext cx="1529423" cy="2492990"/>
          </a:xfrm>
          <a:prstGeom prst="rect">
            <a:avLst/>
          </a:prstGeom>
          <a:noFill/>
        </p:spPr>
        <p:txBody>
          <a:bodyPr wrap="square" rtlCol="0">
            <a:spAutoFit/>
          </a:bodyPr>
          <a:lstStyle/>
          <a:p>
            <a:r>
              <a:rPr lang="sl-SI" sz="1200" dirty="0">
                <a:solidFill>
                  <a:schemeClr val="bg2">
                    <a:lumMod val="10000"/>
                  </a:schemeClr>
                </a:solidFill>
              </a:rPr>
              <a:t>Kaj je mandala?</a:t>
            </a:r>
          </a:p>
          <a:p>
            <a:r>
              <a:rPr lang="sl-SI" sz="1200" dirty="0">
                <a:solidFill>
                  <a:schemeClr val="bg2">
                    <a:lumMod val="10000"/>
                  </a:schemeClr>
                </a:solidFill>
              </a:rPr>
              <a:t>To je starodavni duhovni simbol, ki ga pogosto uporabljajo v umetnostni terapiji in kot obliko meditacije za umiritev. V somerni popolnosti kroga se skriva nekaj, kar nas še lažje napelje k ustvarjanju.</a:t>
            </a:r>
            <a:r>
              <a:rPr lang="sl-SI" sz="1000" dirty="0"/>
              <a:t>, </a:t>
            </a:r>
          </a:p>
        </p:txBody>
      </p:sp>
    </p:spTree>
    <p:extLst>
      <p:ext uri="{BB962C8B-B14F-4D97-AF65-F5344CB8AC3E}">
        <p14:creationId xmlns:p14="http://schemas.microsoft.com/office/powerpoint/2010/main" val="18734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236" y="507917"/>
            <a:ext cx="9987325" cy="1193561"/>
          </a:xfrm>
        </p:spPr>
        <p:txBody>
          <a:bodyPr>
            <a:normAutofit/>
          </a:bodyPr>
          <a:lstStyle/>
          <a:p>
            <a:r>
              <a:rPr lang="sl-SI" dirty="0">
                <a:solidFill>
                  <a:schemeClr val="accent6">
                    <a:lumMod val="50000"/>
                  </a:schemeClr>
                </a:solidFill>
                <a:latin typeface="Goudy Stout" panose="0202090407030B020401" pitchFamily="18" charset="0"/>
              </a:rPr>
              <a:t>IZZIV 2</a:t>
            </a:r>
            <a:r>
              <a:rPr lang="sl-SI" dirty="0">
                <a:solidFill>
                  <a:schemeClr val="accent6">
                    <a:lumMod val="50000"/>
                  </a:schemeClr>
                </a:solidFill>
              </a:rPr>
              <a:t>: Pospravi enega izmed svojih najbolj razmetanih predalov ali omaro</a:t>
            </a:r>
            <a:endParaRPr lang="en-US" dirty="0">
              <a:solidFill>
                <a:schemeClr val="accent6">
                  <a:lumMod val="50000"/>
                </a:schemeClr>
              </a:solidFill>
            </a:endParaRPr>
          </a:p>
        </p:txBody>
      </p:sp>
      <p:pic>
        <p:nvPicPr>
          <p:cNvPr id="4098" name="Picture 2" descr="Messy Wardrobe Stock Photos - Download 1,299 Royalty Free Photos">
            <a:extLst>
              <a:ext uri="{FF2B5EF4-FFF2-40B4-BE49-F238E27FC236}">
                <a16:creationId xmlns:a16="http://schemas.microsoft.com/office/drawing/2014/main" id="{90B57924-D425-44D9-A03B-5A2A0E390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83" y="2668998"/>
            <a:ext cx="5368724" cy="35769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n on Closet Designs">
            <a:extLst>
              <a:ext uri="{FF2B5EF4-FFF2-40B4-BE49-F238E27FC236}">
                <a16:creationId xmlns:a16="http://schemas.microsoft.com/office/drawing/2014/main" id="{004E5413-B508-486D-A83A-380B5B53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256" y="1552114"/>
            <a:ext cx="2904763" cy="499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5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788" y="554216"/>
            <a:ext cx="10453867" cy="1216710"/>
          </a:xfrm>
        </p:spPr>
        <p:txBody>
          <a:bodyPr>
            <a:normAutofit/>
          </a:bodyPr>
          <a:lstStyle/>
          <a:p>
            <a:r>
              <a:rPr lang="sl-SI" dirty="0">
                <a:solidFill>
                  <a:schemeClr val="accent6">
                    <a:lumMod val="50000"/>
                  </a:schemeClr>
                </a:solidFill>
                <a:latin typeface="Goudy Stout" panose="0202090407030B020401" pitchFamily="18" charset="0"/>
              </a:rPr>
              <a:t>IZZIV 3</a:t>
            </a:r>
            <a:r>
              <a:rPr lang="sl-SI" dirty="0">
                <a:solidFill>
                  <a:schemeClr val="accent6">
                    <a:lumMod val="50000"/>
                  </a:schemeClr>
                </a:solidFill>
              </a:rPr>
              <a:t>: Napiši pismo hvaležnosti </a:t>
            </a:r>
            <a:br>
              <a:rPr lang="sl-SI" dirty="0">
                <a:solidFill>
                  <a:schemeClr val="accent6">
                    <a:lumMod val="50000"/>
                  </a:schemeClr>
                </a:solidFill>
              </a:rPr>
            </a:br>
            <a:r>
              <a:rPr lang="sl-SI" dirty="0">
                <a:solidFill>
                  <a:schemeClr val="accent6">
                    <a:lumMod val="50000"/>
                  </a:schemeClr>
                </a:solidFill>
              </a:rPr>
              <a:t>                                    enemu od svojih bližnjih</a:t>
            </a:r>
            <a:endParaRPr lang="en-US" dirty="0">
              <a:solidFill>
                <a:schemeClr val="accent6">
                  <a:lumMod val="50000"/>
                </a:schemeClr>
              </a:solidFill>
            </a:endParaRPr>
          </a:p>
        </p:txBody>
      </p:sp>
      <p:pic>
        <p:nvPicPr>
          <p:cNvPr id="10" name="Picture 9">
            <a:extLst>
              <a:ext uri="{FF2B5EF4-FFF2-40B4-BE49-F238E27FC236}">
                <a16:creationId xmlns:a16="http://schemas.microsoft.com/office/drawing/2014/main" id="{69E83A09-A435-44D5-8841-166DFFDCAC90}"/>
              </a:ext>
            </a:extLst>
          </p:cNvPr>
          <p:cNvPicPr>
            <a:picLocks noChangeAspect="1"/>
          </p:cNvPicPr>
          <p:nvPr/>
        </p:nvPicPr>
        <p:blipFill>
          <a:blip r:embed="rId3"/>
          <a:stretch>
            <a:fillRect/>
          </a:stretch>
        </p:blipFill>
        <p:spPr>
          <a:xfrm>
            <a:off x="2500132" y="2468302"/>
            <a:ext cx="4876800" cy="3657600"/>
          </a:xfrm>
          <a:prstGeom prst="rect">
            <a:avLst/>
          </a:prstGeom>
        </p:spPr>
      </p:pic>
      <p:pic>
        <p:nvPicPr>
          <p:cNvPr id="4102" name="Picture 6" descr="Fotografija osebe Pozitivna psihologija za boljše življenje.">
            <a:extLst>
              <a:ext uri="{FF2B5EF4-FFF2-40B4-BE49-F238E27FC236}">
                <a16:creationId xmlns:a16="http://schemas.microsoft.com/office/drawing/2014/main" id="{45D042A3-C557-4C6D-A046-FEC519D08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798" y="259466"/>
            <a:ext cx="2639414" cy="659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D1EF1-A90E-4B5D-AD16-63EC9D4FD702}"/>
              </a:ext>
            </a:extLst>
          </p:cNvPr>
          <p:cNvPicPr>
            <a:picLocks noChangeAspect="1"/>
          </p:cNvPicPr>
          <p:nvPr/>
        </p:nvPicPr>
        <p:blipFill>
          <a:blip r:embed="rId3"/>
          <a:stretch>
            <a:fillRect/>
          </a:stretch>
        </p:blipFill>
        <p:spPr>
          <a:xfrm>
            <a:off x="5800725" y="2623909"/>
            <a:ext cx="3622387" cy="2634463"/>
          </a:xfrm>
          <a:prstGeom prst="rect">
            <a:avLst/>
          </a:prstGeom>
        </p:spPr>
      </p:pic>
      <p:sp>
        <p:nvSpPr>
          <p:cNvPr id="2" name="Title 1"/>
          <p:cNvSpPr>
            <a:spLocks noGrp="1"/>
          </p:cNvSpPr>
          <p:nvPr>
            <p:ph type="title"/>
          </p:nvPr>
        </p:nvSpPr>
        <p:spPr>
          <a:xfrm>
            <a:off x="938694" y="612089"/>
            <a:ext cx="10453867" cy="1702848"/>
          </a:xfrm>
        </p:spPr>
        <p:txBody>
          <a:bodyPr>
            <a:normAutofit/>
          </a:bodyPr>
          <a:lstStyle/>
          <a:p>
            <a:r>
              <a:rPr lang="sl-SI" dirty="0">
                <a:solidFill>
                  <a:schemeClr val="accent6">
                    <a:lumMod val="50000"/>
                  </a:schemeClr>
                </a:solidFill>
                <a:latin typeface="Goudy Stout" panose="0202090407030B020401" pitchFamily="18" charset="0"/>
              </a:rPr>
              <a:t>IZZIV 4</a:t>
            </a:r>
            <a:r>
              <a:rPr lang="sl-SI" dirty="0">
                <a:solidFill>
                  <a:schemeClr val="accent6">
                    <a:lumMod val="50000"/>
                  </a:schemeClr>
                </a:solidFill>
              </a:rPr>
              <a:t>: Na spletu ali v dnevnem časopisu poišči najboljšo šalo / vic / karikaturo ... o koronavirusu in nam jo pošlji. Smeh je pol zdravja!</a:t>
            </a:r>
            <a:endParaRPr lang="en-US" dirty="0">
              <a:solidFill>
                <a:schemeClr val="accent6">
                  <a:lumMod val="50000"/>
                </a:schemeClr>
              </a:solidFill>
            </a:endParaRPr>
          </a:p>
        </p:txBody>
      </p:sp>
      <p:pic>
        <p:nvPicPr>
          <p:cNvPr id="3" name="Picture 2">
            <a:extLst>
              <a:ext uri="{FF2B5EF4-FFF2-40B4-BE49-F238E27FC236}">
                <a16:creationId xmlns:a16="http://schemas.microsoft.com/office/drawing/2014/main" id="{1448D903-2D6B-4D87-9E75-8F84D2977149}"/>
              </a:ext>
            </a:extLst>
          </p:cNvPr>
          <p:cNvPicPr>
            <a:picLocks noChangeAspect="1"/>
          </p:cNvPicPr>
          <p:nvPr/>
        </p:nvPicPr>
        <p:blipFill>
          <a:blip r:embed="rId4"/>
          <a:stretch>
            <a:fillRect/>
          </a:stretch>
        </p:blipFill>
        <p:spPr>
          <a:xfrm>
            <a:off x="667304" y="4225777"/>
            <a:ext cx="1726353" cy="2304770"/>
          </a:xfrm>
          <a:prstGeom prst="rect">
            <a:avLst/>
          </a:prstGeom>
        </p:spPr>
      </p:pic>
      <p:pic>
        <p:nvPicPr>
          <p:cNvPr id="4" name="Picture 3">
            <a:extLst>
              <a:ext uri="{FF2B5EF4-FFF2-40B4-BE49-F238E27FC236}">
                <a16:creationId xmlns:a16="http://schemas.microsoft.com/office/drawing/2014/main" id="{04650A39-48EA-47A6-AB28-BC26810B5B15}"/>
              </a:ext>
            </a:extLst>
          </p:cNvPr>
          <p:cNvPicPr>
            <a:picLocks noChangeAspect="1"/>
          </p:cNvPicPr>
          <p:nvPr/>
        </p:nvPicPr>
        <p:blipFill>
          <a:blip r:embed="rId5"/>
          <a:stretch>
            <a:fillRect/>
          </a:stretch>
        </p:blipFill>
        <p:spPr>
          <a:xfrm>
            <a:off x="4381005" y="4334587"/>
            <a:ext cx="2304770" cy="2304770"/>
          </a:xfrm>
          <a:prstGeom prst="rect">
            <a:avLst/>
          </a:prstGeom>
        </p:spPr>
      </p:pic>
      <p:pic>
        <p:nvPicPr>
          <p:cNvPr id="5" name="Picture 4">
            <a:extLst>
              <a:ext uri="{FF2B5EF4-FFF2-40B4-BE49-F238E27FC236}">
                <a16:creationId xmlns:a16="http://schemas.microsoft.com/office/drawing/2014/main" id="{4E1DADC9-D504-404D-AB2E-F7BC5AC44548}"/>
              </a:ext>
            </a:extLst>
          </p:cNvPr>
          <p:cNvPicPr>
            <a:picLocks noChangeAspect="1"/>
          </p:cNvPicPr>
          <p:nvPr/>
        </p:nvPicPr>
        <p:blipFill>
          <a:blip r:embed="rId6"/>
          <a:stretch>
            <a:fillRect/>
          </a:stretch>
        </p:blipFill>
        <p:spPr>
          <a:xfrm>
            <a:off x="8481475" y="3037974"/>
            <a:ext cx="2686405" cy="3347545"/>
          </a:xfrm>
          <a:prstGeom prst="rect">
            <a:avLst/>
          </a:prstGeom>
        </p:spPr>
      </p:pic>
      <p:pic>
        <p:nvPicPr>
          <p:cNvPr id="7" name="Picture 6">
            <a:extLst>
              <a:ext uri="{FF2B5EF4-FFF2-40B4-BE49-F238E27FC236}">
                <a16:creationId xmlns:a16="http://schemas.microsoft.com/office/drawing/2014/main" id="{037CF875-BD0D-4EF9-8256-600777FAF783}"/>
              </a:ext>
            </a:extLst>
          </p:cNvPr>
          <p:cNvPicPr>
            <a:picLocks noChangeAspect="1"/>
          </p:cNvPicPr>
          <p:nvPr/>
        </p:nvPicPr>
        <p:blipFill>
          <a:blip r:embed="rId7"/>
          <a:stretch>
            <a:fillRect/>
          </a:stretch>
        </p:blipFill>
        <p:spPr>
          <a:xfrm>
            <a:off x="2132662" y="2615421"/>
            <a:ext cx="2819427" cy="2235423"/>
          </a:xfrm>
          <a:prstGeom prst="rect">
            <a:avLst/>
          </a:prstGeom>
        </p:spPr>
      </p:pic>
    </p:spTree>
    <p:extLst>
      <p:ext uri="{BB962C8B-B14F-4D97-AF65-F5344CB8AC3E}">
        <p14:creationId xmlns:p14="http://schemas.microsoft.com/office/powerpoint/2010/main" val="309923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694" y="612088"/>
            <a:ext cx="10453867" cy="5267851"/>
          </a:xfrm>
        </p:spPr>
        <p:txBody>
          <a:bodyPr>
            <a:normAutofit fontScale="90000"/>
          </a:bodyPr>
          <a:lstStyle/>
          <a:p>
            <a:r>
              <a:rPr lang="sl-SI" dirty="0">
                <a:solidFill>
                  <a:schemeClr val="accent6">
                    <a:lumMod val="50000"/>
                  </a:schemeClr>
                </a:solidFill>
                <a:latin typeface="Goudy Stout" panose="0202090407030B020401" pitchFamily="18" charset="0"/>
              </a:rPr>
              <a:t>IZZIV 5</a:t>
            </a:r>
            <a:r>
              <a:rPr lang="sl-SI" dirty="0">
                <a:solidFill>
                  <a:schemeClr val="accent6">
                    <a:lumMod val="50000"/>
                  </a:schemeClr>
                </a:solidFill>
              </a:rPr>
              <a:t>: </a:t>
            </a:r>
            <a:br>
              <a:rPr lang="sl-SI" dirty="0">
                <a:solidFill>
                  <a:schemeClr val="accent6">
                    <a:lumMod val="50000"/>
                  </a:schemeClr>
                </a:solidFill>
              </a:rPr>
            </a:br>
            <a:r>
              <a:rPr lang="sl-SI" dirty="0">
                <a:solidFill>
                  <a:schemeClr val="accent6">
                    <a:lumMod val="50000"/>
                  </a:schemeClr>
                </a:solidFill>
              </a:rPr>
              <a:t>Izmisli si izziv za svoje sošolce!</a:t>
            </a:r>
            <a:br>
              <a:rPr lang="sl-SI" dirty="0">
                <a:solidFill>
                  <a:schemeClr val="accent6">
                    <a:lumMod val="50000"/>
                  </a:schemeClr>
                </a:solidFill>
              </a:rPr>
            </a:br>
            <a:r>
              <a:rPr lang="sl-SI" dirty="0">
                <a:solidFill>
                  <a:schemeClr val="accent6">
                    <a:lumMod val="50000"/>
                  </a:schemeClr>
                </a:solidFill>
              </a:rPr>
              <a:t>Izziv pošlji sošolcem po tvojem ustaljenem načinu (instagram, mail, snapchat...), pa da vidimo!</a:t>
            </a:r>
            <a:br>
              <a:rPr lang="sl-SI" dirty="0">
                <a:solidFill>
                  <a:schemeClr val="accent6">
                    <a:lumMod val="50000"/>
                  </a:schemeClr>
                </a:solidFill>
              </a:rPr>
            </a:br>
            <a:r>
              <a:rPr lang="sl-SI" dirty="0">
                <a:solidFill>
                  <a:schemeClr val="accent6">
                    <a:lumMod val="50000"/>
                  </a:schemeClr>
                </a:solidFill>
              </a:rPr>
              <a:t/>
            </a:r>
            <a:br>
              <a:rPr lang="sl-SI" dirty="0">
                <a:solidFill>
                  <a:schemeClr val="accent6">
                    <a:lumMod val="50000"/>
                  </a:schemeClr>
                </a:solidFill>
              </a:rPr>
            </a:br>
            <a:r>
              <a:rPr lang="sl-SI" dirty="0">
                <a:solidFill>
                  <a:schemeClr val="accent6">
                    <a:lumMod val="50000"/>
                  </a:schemeClr>
                </a:solidFill>
              </a:rPr>
              <a:t>POZOR: Izziv naj bo tak, da podpira cilje ZDRAVJA. Upoštevaj še kriterije: </a:t>
            </a:r>
            <a:br>
              <a:rPr lang="sl-SI" dirty="0">
                <a:solidFill>
                  <a:schemeClr val="accent6">
                    <a:lumMod val="50000"/>
                  </a:schemeClr>
                </a:solidFill>
              </a:rPr>
            </a:br>
            <a:r>
              <a:rPr lang="sl-SI" dirty="0">
                <a:solidFill>
                  <a:schemeClr val="accent6">
                    <a:lumMod val="50000"/>
                  </a:schemeClr>
                </a:solidFill>
              </a:rPr>
              <a:t>- izziv je sprejemljiv (ni žaljiv, nesramen, neprimeren ...)</a:t>
            </a:r>
            <a:br>
              <a:rPr lang="sl-SI" dirty="0">
                <a:solidFill>
                  <a:schemeClr val="accent6">
                    <a:lumMod val="50000"/>
                  </a:schemeClr>
                </a:solidFill>
              </a:rPr>
            </a:br>
            <a:r>
              <a:rPr lang="sl-SI" dirty="0">
                <a:solidFill>
                  <a:schemeClr val="accent6">
                    <a:lumMod val="50000"/>
                  </a:schemeClr>
                </a:solidFill>
              </a:rPr>
              <a:t>- je izvedljiv (za ta čas izolacije)</a:t>
            </a:r>
            <a:br>
              <a:rPr lang="sl-SI" dirty="0">
                <a:solidFill>
                  <a:schemeClr val="accent6">
                    <a:lumMod val="50000"/>
                  </a:schemeClr>
                </a:solidFill>
              </a:rPr>
            </a:br>
            <a:r>
              <a:rPr lang="sl-SI" dirty="0">
                <a:solidFill>
                  <a:schemeClr val="accent6">
                    <a:lumMod val="50000"/>
                  </a:schemeClr>
                </a:solidFill>
              </a:rPr>
              <a:t>- dovolj zabaven</a:t>
            </a:r>
            <a:br>
              <a:rPr lang="sl-SI" dirty="0">
                <a:solidFill>
                  <a:schemeClr val="accent6">
                    <a:lumMod val="50000"/>
                  </a:schemeClr>
                </a:solidFill>
              </a:rPr>
            </a:br>
            <a:r>
              <a:rPr lang="sl-SI" dirty="0">
                <a:solidFill>
                  <a:schemeClr val="accent6">
                    <a:lumMod val="50000"/>
                  </a:schemeClr>
                </a:solidFill>
              </a:rPr>
              <a:t>- ni nevaren </a:t>
            </a:r>
            <a:endParaRPr lang="en-US" dirty="0">
              <a:solidFill>
                <a:schemeClr val="accent6">
                  <a:lumMod val="50000"/>
                </a:schemeClr>
              </a:solidFill>
            </a:endParaRPr>
          </a:p>
        </p:txBody>
      </p:sp>
    </p:spTree>
    <p:extLst>
      <p:ext uri="{BB962C8B-B14F-4D97-AF65-F5344CB8AC3E}">
        <p14:creationId xmlns:p14="http://schemas.microsoft.com/office/powerpoint/2010/main" val="261267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9066" y="285750"/>
            <a:ext cx="10453867" cy="2450939"/>
          </a:xfrm>
        </p:spPr>
        <p:txBody>
          <a:bodyPr>
            <a:normAutofit/>
          </a:bodyPr>
          <a:lstStyle/>
          <a:p>
            <a:r>
              <a:rPr lang="sl-SI" dirty="0">
                <a:solidFill>
                  <a:schemeClr val="accent6">
                    <a:lumMod val="50000"/>
                  </a:schemeClr>
                </a:solidFill>
                <a:latin typeface="Goudy Stout" panose="0202090407030B020401" pitchFamily="18" charset="0"/>
              </a:rPr>
              <a:t>IZZIV 6</a:t>
            </a:r>
            <a:r>
              <a:rPr lang="sl-SI" dirty="0">
                <a:solidFill>
                  <a:schemeClr val="accent6">
                    <a:lumMod val="50000"/>
                  </a:schemeClr>
                </a:solidFill>
              </a:rPr>
              <a:t>: Izdelaj origami metuljčka!</a:t>
            </a:r>
            <a:br>
              <a:rPr lang="sl-SI" dirty="0">
                <a:solidFill>
                  <a:schemeClr val="accent6">
                    <a:lumMod val="50000"/>
                  </a:schemeClr>
                </a:solidFill>
              </a:rPr>
            </a:br>
            <a:r>
              <a:rPr lang="sl-SI" dirty="0">
                <a:solidFill>
                  <a:schemeClr val="accent6">
                    <a:lumMod val="50000"/>
                  </a:schemeClr>
                </a:solidFill>
              </a:rPr>
              <a:t/>
            </a:r>
            <a:br>
              <a:rPr lang="sl-SI" dirty="0">
                <a:solidFill>
                  <a:schemeClr val="accent6">
                    <a:lumMod val="50000"/>
                  </a:schemeClr>
                </a:solidFill>
              </a:rPr>
            </a:br>
            <a:r>
              <a:rPr lang="sl-SI" dirty="0">
                <a:solidFill>
                  <a:schemeClr val="accent6">
                    <a:lumMod val="50000"/>
                  </a:schemeClr>
                </a:solidFill>
                <a:hlinkClick r:id="rId3"/>
              </a:rPr>
              <a:t>Klikni za navodilo</a:t>
            </a:r>
            <a:endParaRPr lang="en-US" dirty="0">
              <a:solidFill>
                <a:schemeClr val="accent6">
                  <a:lumMod val="50000"/>
                </a:schemeClr>
              </a:solidFill>
            </a:endParaRPr>
          </a:p>
        </p:txBody>
      </p:sp>
      <p:pic>
        <p:nvPicPr>
          <p:cNvPr id="4" name="Picture 3">
            <a:extLst>
              <a:ext uri="{FF2B5EF4-FFF2-40B4-BE49-F238E27FC236}">
                <a16:creationId xmlns:a16="http://schemas.microsoft.com/office/drawing/2014/main" id="{A61BD99E-FD07-4DE4-A49A-3DACA29C84EC}"/>
              </a:ext>
            </a:extLst>
          </p:cNvPr>
          <p:cNvPicPr>
            <a:picLocks noChangeAspect="1"/>
          </p:cNvPicPr>
          <p:nvPr/>
        </p:nvPicPr>
        <p:blipFill>
          <a:blip r:embed="rId4"/>
          <a:stretch>
            <a:fillRect/>
          </a:stretch>
        </p:blipFill>
        <p:spPr>
          <a:xfrm>
            <a:off x="3805237" y="3514761"/>
            <a:ext cx="3738563" cy="2800314"/>
          </a:xfrm>
          <a:prstGeom prst="rect">
            <a:avLst/>
          </a:prstGeom>
        </p:spPr>
      </p:pic>
    </p:spTree>
    <p:extLst>
      <p:ext uri="{BB962C8B-B14F-4D97-AF65-F5344CB8AC3E}">
        <p14:creationId xmlns:p14="http://schemas.microsoft.com/office/powerpoint/2010/main" val="11528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D30004A2-325C-4559-A932-D08E36304759}"/>
              </a:ext>
            </a:extLst>
          </p:cNvPr>
          <p:cNvSpPr/>
          <p:nvPr/>
        </p:nvSpPr>
        <p:spPr>
          <a:xfrm>
            <a:off x="2013994" y="1192192"/>
            <a:ext cx="8507391" cy="4201609"/>
          </a:xfrm>
          <a:prstGeom prst="horizontalScroll">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bg2">
                    <a:lumMod val="25000"/>
                  </a:schemeClr>
                </a:solidFill>
                <a:latin typeface="Bernard MT Condensed" panose="02050806060905020404" pitchFamily="18" charset="0"/>
              </a:rPr>
              <a:t>ZA KONEC SE RAZMIGAJ</a:t>
            </a:r>
          </a:p>
        </p:txBody>
      </p:sp>
    </p:spTree>
    <p:extLst>
      <p:ext uri="{BB962C8B-B14F-4D97-AF65-F5344CB8AC3E}">
        <p14:creationId xmlns:p14="http://schemas.microsoft.com/office/powerpoint/2010/main" val="38917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sphere">
          <a:fgClr>
            <a:srgbClr val="FFFF99"/>
          </a:fgClr>
          <a:bgClr>
            <a:schemeClr val="bg1"/>
          </a:bgClr>
        </a:patt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ADFA06-A627-40DA-950A-7DFE8331FDE3}"/>
              </a:ext>
            </a:extLst>
          </p:cNvPr>
          <p:cNvSpPr txBox="1"/>
          <p:nvPr/>
        </p:nvSpPr>
        <p:spPr>
          <a:xfrm>
            <a:off x="876300" y="1762125"/>
            <a:ext cx="5019675" cy="369332"/>
          </a:xfrm>
          <a:prstGeom prst="rect">
            <a:avLst/>
          </a:prstGeom>
          <a:noFill/>
        </p:spPr>
        <p:txBody>
          <a:bodyPr wrap="square" rtlCol="0">
            <a:spAutoFit/>
          </a:bodyPr>
          <a:lstStyle/>
          <a:p>
            <a:r>
              <a:rPr lang="sl-SI" dirty="0">
                <a:hlinkClick r:id="rId2"/>
              </a:rPr>
              <a:t>7-minutni trening za celo telo</a:t>
            </a:r>
            <a:endParaRPr lang="sl-SI" dirty="0"/>
          </a:p>
        </p:txBody>
      </p:sp>
      <p:sp>
        <p:nvSpPr>
          <p:cNvPr id="3" name="TextBox 2">
            <a:extLst>
              <a:ext uri="{FF2B5EF4-FFF2-40B4-BE49-F238E27FC236}">
                <a16:creationId xmlns:a16="http://schemas.microsoft.com/office/drawing/2014/main" id="{DFEEFFA3-B900-47B6-BA41-43C91A3AAB70}"/>
              </a:ext>
            </a:extLst>
          </p:cNvPr>
          <p:cNvSpPr txBox="1"/>
          <p:nvPr/>
        </p:nvSpPr>
        <p:spPr>
          <a:xfrm>
            <a:off x="1276351" y="495300"/>
            <a:ext cx="6386512" cy="707886"/>
          </a:xfrm>
          <a:prstGeom prst="rect">
            <a:avLst/>
          </a:prstGeom>
          <a:noFill/>
        </p:spPr>
        <p:txBody>
          <a:bodyPr wrap="square" rtlCol="0">
            <a:spAutoFit/>
          </a:bodyPr>
          <a:lstStyle/>
          <a:p>
            <a:r>
              <a:rPr lang="sl-SI" sz="2000" dirty="0">
                <a:solidFill>
                  <a:srgbClr val="7030A0"/>
                </a:solidFill>
                <a:latin typeface="Bahnschrift" panose="020B0502040204020203" pitchFamily="34" charset="0"/>
              </a:rPr>
              <a:t>Izvedi enega izmed predlaganih programov za popoln zaključek dneva. Ne goljufaj! </a:t>
            </a:r>
          </a:p>
        </p:txBody>
      </p:sp>
      <p:pic>
        <p:nvPicPr>
          <p:cNvPr id="4" name="Picture 3">
            <a:extLst>
              <a:ext uri="{FF2B5EF4-FFF2-40B4-BE49-F238E27FC236}">
                <a16:creationId xmlns:a16="http://schemas.microsoft.com/office/drawing/2014/main" id="{DADFD1F2-0297-4A63-A159-7F838654E446}"/>
              </a:ext>
            </a:extLst>
          </p:cNvPr>
          <p:cNvPicPr>
            <a:picLocks noChangeAspect="1"/>
          </p:cNvPicPr>
          <p:nvPr/>
        </p:nvPicPr>
        <p:blipFill>
          <a:blip r:embed="rId3"/>
          <a:stretch>
            <a:fillRect/>
          </a:stretch>
        </p:blipFill>
        <p:spPr>
          <a:xfrm rot="2442651">
            <a:off x="8398619" y="747711"/>
            <a:ext cx="2686050" cy="1704975"/>
          </a:xfrm>
          <a:prstGeom prst="rect">
            <a:avLst/>
          </a:prstGeom>
        </p:spPr>
      </p:pic>
      <p:pic>
        <p:nvPicPr>
          <p:cNvPr id="5" name="Picture 4">
            <a:extLst>
              <a:ext uri="{FF2B5EF4-FFF2-40B4-BE49-F238E27FC236}">
                <a16:creationId xmlns:a16="http://schemas.microsoft.com/office/drawing/2014/main" id="{26D1412B-F395-4091-A4E4-0A00FE1FD1AF}"/>
              </a:ext>
            </a:extLst>
          </p:cNvPr>
          <p:cNvPicPr>
            <a:picLocks noChangeAspect="1"/>
          </p:cNvPicPr>
          <p:nvPr/>
        </p:nvPicPr>
        <p:blipFill>
          <a:blip r:embed="rId4"/>
          <a:stretch>
            <a:fillRect/>
          </a:stretch>
        </p:blipFill>
        <p:spPr>
          <a:xfrm>
            <a:off x="970770" y="2171284"/>
            <a:ext cx="2177143" cy="1219200"/>
          </a:xfrm>
          <a:prstGeom prst="rect">
            <a:avLst/>
          </a:prstGeom>
        </p:spPr>
      </p:pic>
      <p:sp>
        <p:nvSpPr>
          <p:cNvPr id="6" name="TextBox 5">
            <a:extLst>
              <a:ext uri="{FF2B5EF4-FFF2-40B4-BE49-F238E27FC236}">
                <a16:creationId xmlns:a16="http://schemas.microsoft.com/office/drawing/2014/main" id="{FB931988-3A41-467B-A601-15512A72E4A9}"/>
              </a:ext>
            </a:extLst>
          </p:cNvPr>
          <p:cNvSpPr txBox="1"/>
          <p:nvPr/>
        </p:nvSpPr>
        <p:spPr>
          <a:xfrm>
            <a:off x="5226794" y="1800424"/>
            <a:ext cx="5019675" cy="369332"/>
          </a:xfrm>
          <a:prstGeom prst="rect">
            <a:avLst/>
          </a:prstGeom>
          <a:noFill/>
        </p:spPr>
        <p:txBody>
          <a:bodyPr wrap="square" rtlCol="0">
            <a:spAutoFit/>
          </a:bodyPr>
          <a:lstStyle/>
          <a:p>
            <a:r>
              <a:rPr lang="sl-SI" dirty="0">
                <a:hlinkClick r:id="rId5"/>
              </a:rPr>
              <a:t>Joga za začetnike</a:t>
            </a:r>
            <a:endParaRPr lang="sl-SI" dirty="0"/>
          </a:p>
        </p:txBody>
      </p:sp>
      <p:pic>
        <p:nvPicPr>
          <p:cNvPr id="7" name="Picture 6">
            <a:extLst>
              <a:ext uri="{FF2B5EF4-FFF2-40B4-BE49-F238E27FC236}">
                <a16:creationId xmlns:a16="http://schemas.microsoft.com/office/drawing/2014/main" id="{46644E76-8265-43FD-82C4-672A980C1BF6}"/>
              </a:ext>
            </a:extLst>
          </p:cNvPr>
          <p:cNvPicPr>
            <a:picLocks noChangeAspect="1"/>
          </p:cNvPicPr>
          <p:nvPr/>
        </p:nvPicPr>
        <p:blipFill>
          <a:blip r:embed="rId6"/>
          <a:stretch>
            <a:fillRect/>
          </a:stretch>
        </p:blipFill>
        <p:spPr>
          <a:xfrm>
            <a:off x="5310088" y="2190489"/>
            <a:ext cx="2857500" cy="1600200"/>
          </a:xfrm>
          <a:prstGeom prst="rect">
            <a:avLst/>
          </a:prstGeom>
        </p:spPr>
      </p:pic>
      <p:sp>
        <p:nvSpPr>
          <p:cNvPr id="8" name="TextBox 7">
            <a:extLst>
              <a:ext uri="{FF2B5EF4-FFF2-40B4-BE49-F238E27FC236}">
                <a16:creationId xmlns:a16="http://schemas.microsoft.com/office/drawing/2014/main" id="{E76EC3B2-D5EB-4CB4-A630-A8AF79A8F406}"/>
              </a:ext>
            </a:extLst>
          </p:cNvPr>
          <p:cNvSpPr txBox="1"/>
          <p:nvPr/>
        </p:nvSpPr>
        <p:spPr>
          <a:xfrm>
            <a:off x="1076326" y="4353341"/>
            <a:ext cx="1809750" cy="369332"/>
          </a:xfrm>
          <a:prstGeom prst="rect">
            <a:avLst/>
          </a:prstGeom>
          <a:noFill/>
        </p:spPr>
        <p:txBody>
          <a:bodyPr wrap="square" rtlCol="0">
            <a:spAutoFit/>
          </a:bodyPr>
          <a:lstStyle/>
          <a:p>
            <a:r>
              <a:rPr lang="sl-SI" dirty="0">
                <a:hlinkClick r:id="rId7"/>
              </a:rPr>
              <a:t>Tabata vadba</a:t>
            </a:r>
            <a:endParaRPr lang="sl-SI" dirty="0"/>
          </a:p>
        </p:txBody>
      </p:sp>
      <p:pic>
        <p:nvPicPr>
          <p:cNvPr id="9" name="Picture 8">
            <a:extLst>
              <a:ext uri="{FF2B5EF4-FFF2-40B4-BE49-F238E27FC236}">
                <a16:creationId xmlns:a16="http://schemas.microsoft.com/office/drawing/2014/main" id="{C4383BCA-85CA-4DDC-86D7-12C50C4C27EB}"/>
              </a:ext>
            </a:extLst>
          </p:cNvPr>
          <p:cNvPicPr>
            <a:picLocks noChangeAspect="1"/>
          </p:cNvPicPr>
          <p:nvPr/>
        </p:nvPicPr>
        <p:blipFill>
          <a:blip r:embed="rId8"/>
          <a:stretch>
            <a:fillRect/>
          </a:stretch>
        </p:blipFill>
        <p:spPr>
          <a:xfrm>
            <a:off x="1076325" y="4762500"/>
            <a:ext cx="2857500" cy="1600200"/>
          </a:xfrm>
          <a:prstGeom prst="rect">
            <a:avLst/>
          </a:prstGeom>
        </p:spPr>
      </p:pic>
      <p:sp>
        <p:nvSpPr>
          <p:cNvPr id="10" name="TextBox 9">
            <a:extLst>
              <a:ext uri="{FF2B5EF4-FFF2-40B4-BE49-F238E27FC236}">
                <a16:creationId xmlns:a16="http://schemas.microsoft.com/office/drawing/2014/main" id="{AFDFC396-80D3-4CBD-83E2-6A3848C20083}"/>
              </a:ext>
            </a:extLst>
          </p:cNvPr>
          <p:cNvSpPr txBox="1"/>
          <p:nvPr/>
        </p:nvSpPr>
        <p:spPr>
          <a:xfrm>
            <a:off x="8529637" y="4049411"/>
            <a:ext cx="5019675" cy="369332"/>
          </a:xfrm>
          <a:prstGeom prst="rect">
            <a:avLst/>
          </a:prstGeom>
          <a:noFill/>
        </p:spPr>
        <p:txBody>
          <a:bodyPr wrap="square" rtlCol="0">
            <a:spAutoFit/>
          </a:bodyPr>
          <a:lstStyle/>
          <a:p>
            <a:r>
              <a:rPr lang="sl-SI" dirty="0">
                <a:hlinkClick r:id="rId9"/>
              </a:rPr>
              <a:t>Pilates vadba</a:t>
            </a:r>
            <a:endParaRPr lang="sl-SI" dirty="0"/>
          </a:p>
        </p:txBody>
      </p:sp>
      <p:pic>
        <p:nvPicPr>
          <p:cNvPr id="11" name="Picture 10">
            <a:extLst>
              <a:ext uri="{FF2B5EF4-FFF2-40B4-BE49-F238E27FC236}">
                <a16:creationId xmlns:a16="http://schemas.microsoft.com/office/drawing/2014/main" id="{91F98B36-B5EC-4070-BD52-C2EE4951D0CF}"/>
              </a:ext>
            </a:extLst>
          </p:cNvPr>
          <p:cNvPicPr>
            <a:picLocks noChangeAspect="1"/>
          </p:cNvPicPr>
          <p:nvPr/>
        </p:nvPicPr>
        <p:blipFill>
          <a:blip r:embed="rId10"/>
          <a:stretch>
            <a:fillRect/>
          </a:stretch>
        </p:blipFill>
        <p:spPr>
          <a:xfrm>
            <a:off x="8529637" y="4596011"/>
            <a:ext cx="2857500" cy="1600200"/>
          </a:xfrm>
          <a:prstGeom prst="rect">
            <a:avLst/>
          </a:prstGeom>
        </p:spPr>
      </p:pic>
      <p:sp>
        <p:nvSpPr>
          <p:cNvPr id="12" name="TextBox 11">
            <a:extLst>
              <a:ext uri="{FF2B5EF4-FFF2-40B4-BE49-F238E27FC236}">
                <a16:creationId xmlns:a16="http://schemas.microsoft.com/office/drawing/2014/main" id="{8CBBF4D9-4012-4C45-B3D0-194123AD1BC6}"/>
              </a:ext>
            </a:extLst>
          </p:cNvPr>
          <p:cNvSpPr txBox="1"/>
          <p:nvPr/>
        </p:nvSpPr>
        <p:spPr>
          <a:xfrm>
            <a:off x="4667250" y="4393168"/>
            <a:ext cx="2857500" cy="369332"/>
          </a:xfrm>
          <a:prstGeom prst="rect">
            <a:avLst/>
          </a:prstGeom>
          <a:noFill/>
        </p:spPr>
        <p:txBody>
          <a:bodyPr wrap="square" rtlCol="0">
            <a:spAutoFit/>
          </a:bodyPr>
          <a:lstStyle/>
          <a:p>
            <a:r>
              <a:rPr lang="pl-PL" dirty="0">
                <a:hlinkClick r:id="rId11"/>
              </a:rPr>
              <a:t>Vaje za raven trebuh</a:t>
            </a:r>
            <a:endParaRPr lang="sl-SI" dirty="0"/>
          </a:p>
        </p:txBody>
      </p:sp>
      <p:pic>
        <p:nvPicPr>
          <p:cNvPr id="13" name="Picture 12">
            <a:extLst>
              <a:ext uri="{FF2B5EF4-FFF2-40B4-BE49-F238E27FC236}">
                <a16:creationId xmlns:a16="http://schemas.microsoft.com/office/drawing/2014/main" id="{7DFACAB6-4B9C-43D7-8077-16FD16BF2876}"/>
              </a:ext>
            </a:extLst>
          </p:cNvPr>
          <p:cNvPicPr>
            <a:picLocks noChangeAspect="1"/>
          </p:cNvPicPr>
          <p:nvPr/>
        </p:nvPicPr>
        <p:blipFill>
          <a:blip r:embed="rId12"/>
          <a:stretch>
            <a:fillRect/>
          </a:stretch>
        </p:blipFill>
        <p:spPr>
          <a:xfrm>
            <a:off x="4667250" y="4907339"/>
            <a:ext cx="2857500" cy="1600200"/>
          </a:xfrm>
          <a:prstGeom prst="rect">
            <a:avLst/>
          </a:prstGeom>
        </p:spPr>
      </p:pic>
      <p:sp>
        <p:nvSpPr>
          <p:cNvPr id="14" name="Thought Bubble: Cloud 13">
            <a:extLst>
              <a:ext uri="{FF2B5EF4-FFF2-40B4-BE49-F238E27FC236}">
                <a16:creationId xmlns:a16="http://schemas.microsoft.com/office/drawing/2014/main" id="{35E427C7-5804-4B32-901B-BAC2595EBB3E}"/>
              </a:ext>
            </a:extLst>
          </p:cNvPr>
          <p:cNvSpPr/>
          <p:nvPr/>
        </p:nvSpPr>
        <p:spPr>
          <a:xfrm>
            <a:off x="8529637" y="2631384"/>
            <a:ext cx="2981325" cy="1329393"/>
          </a:xfrm>
          <a:prstGeom prst="cloudCallout">
            <a:avLst>
              <a:gd name="adj1" fmla="val -11567"/>
              <a:gd name="adj2" fmla="val -85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Z vadbo nadaljuj tudi v naslednjih dneh!</a:t>
            </a:r>
          </a:p>
        </p:txBody>
      </p:sp>
    </p:spTree>
    <p:extLst>
      <p:ext uri="{BB962C8B-B14F-4D97-AF65-F5344CB8AC3E}">
        <p14:creationId xmlns:p14="http://schemas.microsoft.com/office/powerpoint/2010/main" val="24803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4" y="1400175"/>
            <a:ext cx="5410201" cy="4171950"/>
          </a:xfrm>
        </p:spPr>
        <p:txBody>
          <a:bodyPr/>
          <a:lstStyle/>
          <a:p>
            <a:pPr marL="0" indent="0">
              <a:buNone/>
            </a:pPr>
            <a:r>
              <a:rPr lang="sl-SI" dirty="0"/>
              <a:t>Dragi Roševec / Roševka!</a:t>
            </a:r>
          </a:p>
          <a:p>
            <a:pPr marL="0" indent="0">
              <a:buNone/>
            </a:pPr>
            <a:r>
              <a:rPr lang="sl-SI" dirty="0"/>
              <a:t>Upam, da smo ti pripravile zanimivo in prijetno dopoldne! </a:t>
            </a:r>
          </a:p>
          <a:p>
            <a:pPr marL="0" indent="0">
              <a:buNone/>
            </a:pPr>
            <a:r>
              <a:rPr lang="sl-SI" dirty="0"/>
              <a:t>Vse nastale fotografije pošlji svojemu sošolcu ali sošolki, ki je zadolžen za posredovanje gradiva.</a:t>
            </a:r>
          </a:p>
          <a:p>
            <a:pPr marL="0" indent="0">
              <a:buNone/>
            </a:pPr>
            <a:r>
              <a:rPr lang="sl-SI" dirty="0"/>
              <a:t>Lahko pa nam pošlješ tudi kako sporočilo na naše e-naslove!</a:t>
            </a:r>
          </a:p>
          <a:p>
            <a:pPr marL="0" indent="0">
              <a:buNone/>
            </a:pPr>
            <a:endParaRPr lang="sl-SI" dirty="0"/>
          </a:p>
          <a:p>
            <a:pPr marL="0" indent="0">
              <a:buNone/>
            </a:pPr>
            <a:endParaRPr lang="en-US" dirty="0"/>
          </a:p>
        </p:txBody>
      </p:sp>
      <p:pic>
        <p:nvPicPr>
          <p:cNvPr id="2" name="Picture 1">
            <a:extLst>
              <a:ext uri="{FF2B5EF4-FFF2-40B4-BE49-F238E27FC236}">
                <a16:creationId xmlns:a16="http://schemas.microsoft.com/office/drawing/2014/main" id="{F3EE72B0-1452-46A2-B1AF-D88A06A16A09}"/>
              </a:ext>
            </a:extLst>
          </p:cNvPr>
          <p:cNvPicPr>
            <a:picLocks noChangeAspect="1"/>
          </p:cNvPicPr>
          <p:nvPr/>
        </p:nvPicPr>
        <p:blipFill>
          <a:blip r:embed="rId2"/>
          <a:stretch>
            <a:fillRect/>
          </a:stretch>
        </p:blipFill>
        <p:spPr>
          <a:xfrm>
            <a:off x="6629400" y="609600"/>
            <a:ext cx="4390326" cy="5855358"/>
          </a:xfrm>
          <a:prstGeom prst="rect">
            <a:avLst/>
          </a:prstGeom>
        </p:spPr>
      </p:pic>
    </p:spTree>
    <p:extLst>
      <p:ext uri="{BB962C8B-B14F-4D97-AF65-F5344CB8AC3E}">
        <p14:creationId xmlns:p14="http://schemas.microsoft.com/office/powerpoint/2010/main" val="29989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66EAE-CC37-4184-AF57-7D8F45873AB8}"/>
              </a:ext>
            </a:extLst>
          </p:cNvPr>
          <p:cNvPicPr>
            <a:picLocks noChangeAspect="1"/>
          </p:cNvPicPr>
          <p:nvPr/>
        </p:nvPicPr>
        <p:blipFill>
          <a:blip r:embed="rId2"/>
          <a:stretch>
            <a:fillRect/>
          </a:stretch>
        </p:blipFill>
        <p:spPr>
          <a:xfrm rot="20832374">
            <a:off x="6918163" y="2442411"/>
            <a:ext cx="2952162" cy="3936217"/>
          </a:xfrm>
          <a:prstGeom prst="rect">
            <a:avLst/>
          </a:prstGeom>
        </p:spPr>
      </p:pic>
      <p:pic>
        <p:nvPicPr>
          <p:cNvPr id="5" name="Picture 4">
            <a:extLst>
              <a:ext uri="{FF2B5EF4-FFF2-40B4-BE49-F238E27FC236}">
                <a16:creationId xmlns:a16="http://schemas.microsoft.com/office/drawing/2014/main" id="{AF4F3FFF-EAAD-4E7B-BB45-24DD3FFDDC08}"/>
              </a:ext>
            </a:extLst>
          </p:cNvPr>
          <p:cNvPicPr>
            <a:picLocks noChangeAspect="1"/>
          </p:cNvPicPr>
          <p:nvPr/>
        </p:nvPicPr>
        <p:blipFill>
          <a:blip r:embed="rId3"/>
          <a:stretch>
            <a:fillRect/>
          </a:stretch>
        </p:blipFill>
        <p:spPr>
          <a:xfrm rot="1010553">
            <a:off x="3790949" y="2786526"/>
            <a:ext cx="3482072" cy="2611554"/>
          </a:xfrm>
          <a:prstGeom prst="rect">
            <a:avLst/>
          </a:prstGeom>
        </p:spPr>
      </p:pic>
      <p:sp>
        <p:nvSpPr>
          <p:cNvPr id="2" name="Title 1"/>
          <p:cNvSpPr>
            <a:spLocks noGrp="1"/>
          </p:cNvSpPr>
          <p:nvPr>
            <p:ph type="title"/>
          </p:nvPr>
        </p:nvSpPr>
        <p:spPr>
          <a:xfrm>
            <a:off x="333375" y="543950"/>
            <a:ext cx="7925283" cy="1620455"/>
          </a:xfrm>
        </p:spPr>
        <p:txBody>
          <a:bodyPr>
            <a:normAutofit/>
          </a:bodyPr>
          <a:lstStyle/>
          <a:p>
            <a:pPr algn="ctr"/>
            <a:r>
              <a:rPr lang="sl-SI" dirty="0"/>
              <a:t>Od doma te lepo te pozdravljamo</a:t>
            </a:r>
            <a:br>
              <a:rPr lang="sl-SI" dirty="0"/>
            </a:br>
            <a:r>
              <a:rPr lang="sl-SI" dirty="0"/>
              <a:t> in ti mahamo</a:t>
            </a:r>
            <a:br>
              <a:rPr lang="sl-SI" dirty="0"/>
            </a:br>
            <a:r>
              <a:rPr lang="sl-SI" dirty="0"/>
              <a:t> 3 Maje!!!</a:t>
            </a:r>
            <a:endParaRPr lang="en-US" dirty="0"/>
          </a:p>
        </p:txBody>
      </p:sp>
      <p:pic>
        <p:nvPicPr>
          <p:cNvPr id="3" name="Picture 2">
            <a:extLst>
              <a:ext uri="{FF2B5EF4-FFF2-40B4-BE49-F238E27FC236}">
                <a16:creationId xmlns:a16="http://schemas.microsoft.com/office/drawing/2014/main" id="{09F45C18-017D-40C1-B36B-4F7E2E236CAC}"/>
              </a:ext>
            </a:extLst>
          </p:cNvPr>
          <p:cNvPicPr>
            <a:picLocks noChangeAspect="1"/>
          </p:cNvPicPr>
          <p:nvPr/>
        </p:nvPicPr>
        <p:blipFill>
          <a:blip r:embed="rId4"/>
          <a:stretch>
            <a:fillRect/>
          </a:stretch>
        </p:blipFill>
        <p:spPr>
          <a:xfrm rot="20397634">
            <a:off x="598453" y="2840215"/>
            <a:ext cx="3377304" cy="2527668"/>
          </a:xfrm>
          <a:prstGeom prst="rect">
            <a:avLst/>
          </a:prstGeom>
        </p:spPr>
      </p:pic>
      <p:sp>
        <p:nvSpPr>
          <p:cNvPr id="6" name="Rectangle: Rounded Corners 5">
            <a:extLst>
              <a:ext uri="{FF2B5EF4-FFF2-40B4-BE49-F238E27FC236}">
                <a16:creationId xmlns:a16="http://schemas.microsoft.com/office/drawing/2014/main" id="{6FFC91C3-DD76-49B4-AB76-D58DD33183F3}"/>
              </a:ext>
            </a:extLst>
          </p:cNvPr>
          <p:cNvSpPr/>
          <p:nvPr/>
        </p:nvSpPr>
        <p:spPr>
          <a:xfrm rot="1074993">
            <a:off x="8146232" y="609256"/>
            <a:ext cx="3524530" cy="23840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l-SI" sz="2800" b="1" dirty="0">
                <a:latin typeface="Harrington" panose="04040505050A02020702" pitchFamily="82" charset="0"/>
              </a:rPr>
              <a:t>Ostani doma!</a:t>
            </a:r>
          </a:p>
          <a:p>
            <a:pPr algn="ctr"/>
            <a:endParaRPr lang="sl-SI" sz="1400" b="1" dirty="0">
              <a:latin typeface="Harrington" panose="04040505050A02020702" pitchFamily="82" charset="0"/>
            </a:endParaRPr>
          </a:p>
          <a:p>
            <a:pPr algn="ctr"/>
            <a:r>
              <a:rPr lang="sl-SI" sz="2800" b="1" dirty="0">
                <a:latin typeface="Harrington" panose="04040505050A02020702" pitchFamily="82" charset="0"/>
              </a:rPr>
              <a:t>Ostani zdrav/-a!</a:t>
            </a:r>
            <a:endParaRPr lang="sl-SI" b="1" dirty="0">
              <a:latin typeface="Harrington" panose="04040505050A02020702" pitchFamily="82" charset="0"/>
            </a:endParaRPr>
          </a:p>
        </p:txBody>
      </p:sp>
    </p:spTree>
    <p:extLst>
      <p:ext uri="{BB962C8B-B14F-4D97-AF65-F5344CB8AC3E}">
        <p14:creationId xmlns:p14="http://schemas.microsoft.com/office/powerpoint/2010/main" val="40807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E490-60D9-4533-8CCE-0E0C2DA30361}"/>
              </a:ext>
            </a:extLst>
          </p:cNvPr>
          <p:cNvSpPr>
            <a:spLocks noGrp="1"/>
          </p:cNvSpPr>
          <p:nvPr>
            <p:ph type="title"/>
          </p:nvPr>
        </p:nvSpPr>
        <p:spPr/>
        <p:txBody>
          <a:bodyPr/>
          <a:lstStyle/>
          <a:p>
            <a:r>
              <a:rPr lang="sl-SI" dirty="0"/>
              <a:t>ZDRAVJE</a:t>
            </a:r>
          </a:p>
        </p:txBody>
      </p:sp>
      <p:sp>
        <p:nvSpPr>
          <p:cNvPr id="3" name="Content Placeholder 2">
            <a:extLst>
              <a:ext uri="{FF2B5EF4-FFF2-40B4-BE49-F238E27FC236}">
                <a16:creationId xmlns:a16="http://schemas.microsoft.com/office/drawing/2014/main" id="{CDA2BAB2-2552-484B-9534-72E19385B260}"/>
              </a:ext>
            </a:extLst>
          </p:cNvPr>
          <p:cNvSpPr>
            <a:spLocks noGrp="1"/>
          </p:cNvSpPr>
          <p:nvPr>
            <p:ph idx="1"/>
          </p:nvPr>
        </p:nvSpPr>
        <p:spPr>
          <a:xfrm>
            <a:off x="1066800" y="1905001"/>
            <a:ext cx="10058400" cy="1188720"/>
          </a:xfrm>
        </p:spPr>
        <p:txBody>
          <a:bodyPr>
            <a:normAutofit/>
          </a:bodyPr>
          <a:lstStyle/>
          <a:p>
            <a:pPr marL="0" indent="0" algn="ctr">
              <a:buNone/>
            </a:pPr>
            <a:r>
              <a:rPr lang="sl-SI" dirty="0"/>
              <a:t>Zdravje pojmujemo kot stanje </a:t>
            </a:r>
            <a:r>
              <a:rPr lang="sl-SI" b="1" dirty="0">
                <a:solidFill>
                  <a:schemeClr val="accent5">
                    <a:lumMod val="50000"/>
                  </a:schemeClr>
                </a:solidFill>
              </a:rPr>
              <a:t>TELESNEGA</a:t>
            </a:r>
            <a:r>
              <a:rPr lang="sl-SI" dirty="0"/>
              <a:t>, </a:t>
            </a:r>
            <a:r>
              <a:rPr lang="sl-SI" b="1" dirty="0">
                <a:solidFill>
                  <a:schemeClr val="accent5">
                    <a:lumMod val="50000"/>
                  </a:schemeClr>
                </a:solidFill>
              </a:rPr>
              <a:t>DUŠEVNEGA</a:t>
            </a:r>
            <a:r>
              <a:rPr lang="sl-SI" dirty="0"/>
              <a:t> in </a:t>
            </a:r>
            <a:r>
              <a:rPr lang="sl-SI" b="1" dirty="0">
                <a:solidFill>
                  <a:schemeClr val="accent5">
                    <a:lumMod val="50000"/>
                  </a:schemeClr>
                </a:solidFill>
              </a:rPr>
              <a:t>SOCIALNEGA blagostanja</a:t>
            </a:r>
            <a:r>
              <a:rPr lang="sl-SI" dirty="0"/>
              <a:t> in ni le odsotnost bolezni. Zdravja pa ne more biti brez </a:t>
            </a:r>
            <a:r>
              <a:rPr lang="sl-SI" b="1" dirty="0">
                <a:solidFill>
                  <a:schemeClr val="accent5">
                    <a:lumMod val="50000"/>
                  </a:schemeClr>
                </a:solidFill>
              </a:rPr>
              <a:t>ZDRAVEGA OKOLJA</a:t>
            </a:r>
            <a:r>
              <a:rPr lang="sl-SI" dirty="0"/>
              <a:t>. </a:t>
            </a:r>
          </a:p>
        </p:txBody>
      </p:sp>
      <p:sp>
        <p:nvSpPr>
          <p:cNvPr id="4" name="Content Placeholder 2">
            <a:extLst>
              <a:ext uri="{FF2B5EF4-FFF2-40B4-BE49-F238E27FC236}">
                <a16:creationId xmlns:a16="http://schemas.microsoft.com/office/drawing/2014/main" id="{E2BDAECF-1085-49AB-8068-19010AC3A24E}"/>
              </a:ext>
            </a:extLst>
          </p:cNvPr>
          <p:cNvSpPr txBox="1">
            <a:spLocks/>
          </p:cNvSpPr>
          <p:nvPr/>
        </p:nvSpPr>
        <p:spPr>
          <a:xfrm>
            <a:off x="2276475" y="3352484"/>
            <a:ext cx="7458075" cy="29149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a:lstStyle>
          <a:p>
            <a:pPr marL="0" indent="0" algn="ctr">
              <a:buFont typeface="Arial" pitchFamily="34" charset="0"/>
              <a:buNone/>
            </a:pPr>
            <a:r>
              <a:rPr lang="sl-SI" dirty="0"/>
              <a:t>Tako se bo tudi današnji dan prepletel s temi štirimi vidiki zdravja. Vsak vidik zdravja bo na drsnicah obarvan drugače. </a:t>
            </a:r>
          </a:p>
          <a:p>
            <a:pPr marL="0" indent="0" algn="ctr">
              <a:buFont typeface="Arial" pitchFamily="34" charset="0"/>
              <a:buNone/>
            </a:pPr>
            <a:r>
              <a:rPr lang="sl-SI" dirty="0"/>
              <a:t>Svetujem ti, da izvajaš dejavnosti po vrsti. </a:t>
            </a:r>
          </a:p>
          <a:p>
            <a:pPr marL="0" indent="0" algn="ctr">
              <a:buFont typeface="Arial" pitchFamily="34" charset="0"/>
              <a:buNone/>
            </a:pPr>
            <a:r>
              <a:rPr lang="sl-SI" dirty="0"/>
              <a:t>Moja obljuba je, da bo tvoje počutje (in s tem zdravje) ob koncu tega dneva fantastično</a:t>
            </a:r>
          </a:p>
          <a:p>
            <a:pPr marL="0" indent="0" algn="ctr">
              <a:buFont typeface="Arial" pitchFamily="34" charset="0"/>
              <a:buNone/>
            </a:pPr>
            <a:r>
              <a:rPr lang="sl-SI" dirty="0"/>
              <a:t>(Dejavnosti smo zate pripravile: 3 Maje ;)</a:t>
            </a:r>
          </a:p>
        </p:txBody>
      </p:sp>
    </p:spTree>
    <p:extLst>
      <p:ext uri="{BB962C8B-B14F-4D97-AF65-F5344CB8AC3E}">
        <p14:creationId xmlns:p14="http://schemas.microsoft.com/office/powerpoint/2010/main" val="284392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5" name="Scroll: Horizontal 4">
            <a:extLst>
              <a:ext uri="{FF2B5EF4-FFF2-40B4-BE49-F238E27FC236}">
                <a16:creationId xmlns:a16="http://schemas.microsoft.com/office/drawing/2014/main" id="{2705C343-0F9D-4872-A51C-752F2C14E882}"/>
              </a:ext>
            </a:extLst>
          </p:cNvPr>
          <p:cNvSpPr/>
          <p:nvPr/>
        </p:nvSpPr>
        <p:spPr>
          <a:xfrm>
            <a:off x="2013994" y="1192192"/>
            <a:ext cx="8507391" cy="4201609"/>
          </a:xfrm>
          <a:prstGeom prst="horizontalScroll">
            <a:avLst/>
          </a:prstGeom>
          <a:solidFill>
            <a:srgbClr val="FFFF99"/>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accent5">
                    <a:lumMod val="75000"/>
                  </a:schemeClr>
                </a:solidFill>
                <a:latin typeface="Bernard MT Condensed" panose="02050806060905020404" pitchFamily="18" charset="0"/>
              </a:rPr>
              <a:t>POSEBEN DODATEK SAMO ZATE</a:t>
            </a:r>
          </a:p>
        </p:txBody>
      </p:sp>
    </p:spTree>
    <p:extLst>
      <p:ext uri="{BB962C8B-B14F-4D97-AF65-F5344CB8AC3E}">
        <p14:creationId xmlns:p14="http://schemas.microsoft.com/office/powerpoint/2010/main" val="23561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690454" y="666749"/>
            <a:ext cx="9787046" cy="1104901"/>
          </a:xfrm>
        </p:spPr>
        <p:txBody>
          <a:bodyPr>
            <a:normAutofit/>
          </a:bodyPr>
          <a:lstStyle/>
          <a:p>
            <a:pPr algn="ctr"/>
            <a:r>
              <a:rPr lang="sl-SI" dirty="0"/>
              <a:t>NAJBOLJŠIH PET NAČINOV, </a:t>
            </a:r>
            <a:br>
              <a:rPr lang="sl-SI" dirty="0"/>
            </a:br>
            <a:r>
              <a:rPr lang="sl-SI" dirty="0"/>
              <a:t>DA </a:t>
            </a:r>
            <a:r>
              <a:rPr lang="sl-SI" u="sng" dirty="0"/>
              <a:t>TAKOJ</a:t>
            </a:r>
            <a:r>
              <a:rPr lang="sl-SI" dirty="0"/>
              <a:t> OMILIŠ STRES:</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2619375" y="2066926"/>
            <a:ext cx="6248399" cy="3905250"/>
          </a:xfrm>
        </p:spPr>
        <p:txBody>
          <a:bodyPr>
            <a:normAutofit fontScale="92500" lnSpcReduction="10000"/>
          </a:bodyPr>
          <a:lstStyle/>
          <a:p>
            <a:pPr algn="ctr"/>
            <a:r>
              <a:rPr lang="sl-SI" sz="2400" dirty="0"/>
              <a:t>Pojdi na sprehod.</a:t>
            </a:r>
          </a:p>
          <a:p>
            <a:pPr algn="ctr"/>
            <a:endParaRPr lang="sl-SI" sz="2400" dirty="0"/>
          </a:p>
          <a:p>
            <a:pPr algn="ctr"/>
            <a:r>
              <a:rPr lang="sl-SI" sz="2400" dirty="0"/>
              <a:t>Poklepetaj s prijateljem ali drugo bližnjo osebo.</a:t>
            </a:r>
          </a:p>
          <a:p>
            <a:pPr algn="ctr"/>
            <a:endParaRPr lang="sl-SI" sz="2400" dirty="0"/>
          </a:p>
          <a:p>
            <a:pPr algn="ctr"/>
            <a:r>
              <a:rPr lang="sl-SI" sz="2400" dirty="0"/>
              <a:t>Predstavljaj si nekaj pozitivnega ali optimističnega.</a:t>
            </a:r>
          </a:p>
          <a:p>
            <a:pPr algn="ctr"/>
            <a:endParaRPr lang="sl-SI" sz="2400" dirty="0"/>
          </a:p>
          <a:p>
            <a:pPr algn="ctr"/>
            <a:r>
              <a:rPr lang="sl-SI" sz="2400" dirty="0"/>
              <a:t>Zavrti si glasbo in zapleši.</a:t>
            </a:r>
          </a:p>
          <a:p>
            <a:pPr algn="ctr"/>
            <a:endParaRPr lang="sl-SI" sz="2400" dirty="0"/>
          </a:p>
          <a:p>
            <a:pPr algn="ctr"/>
            <a:r>
              <a:rPr lang="sl-SI" sz="2400" dirty="0"/>
              <a:t>Trikrat globoko in pozorno vdihni in izdihni</a:t>
            </a:r>
            <a:r>
              <a:rPr lang="sl-SI" dirty="0"/>
              <a:t>.</a:t>
            </a:r>
          </a:p>
        </p:txBody>
      </p:sp>
    </p:spTree>
    <p:extLst>
      <p:ext uri="{BB962C8B-B14F-4D97-AF65-F5344CB8AC3E}">
        <p14:creationId xmlns:p14="http://schemas.microsoft.com/office/powerpoint/2010/main" val="19108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850051" y="628649"/>
            <a:ext cx="9787046" cy="1104901"/>
          </a:xfrm>
        </p:spPr>
        <p:txBody>
          <a:bodyPr>
            <a:normAutofit/>
          </a:bodyPr>
          <a:lstStyle/>
          <a:p>
            <a:pPr algn="ctr"/>
            <a:r>
              <a:rPr lang="sl-SI" dirty="0"/>
              <a:t>NAJBOLJŠIH PET NAČINOV,</a:t>
            </a:r>
            <a:br>
              <a:rPr lang="sl-SI" dirty="0"/>
            </a:br>
            <a:r>
              <a:rPr lang="sl-SI" dirty="0"/>
              <a:t>DA SKRBIŠ ZA SVOJE TELO:</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2619375" y="2066926"/>
            <a:ext cx="6248399" cy="3905250"/>
          </a:xfrm>
        </p:spPr>
        <p:txBody>
          <a:bodyPr>
            <a:normAutofit fontScale="92500" lnSpcReduction="20000"/>
          </a:bodyPr>
          <a:lstStyle/>
          <a:p>
            <a:pPr algn="ctr"/>
            <a:r>
              <a:rPr lang="sl-SI" sz="2400" dirty="0"/>
              <a:t>Potrudi se, da se dovolj naspiš.</a:t>
            </a:r>
          </a:p>
          <a:p>
            <a:pPr algn="ctr"/>
            <a:endParaRPr lang="sl-SI" sz="2400" dirty="0"/>
          </a:p>
          <a:p>
            <a:pPr algn="ctr"/>
            <a:r>
              <a:rPr lang="sl-SI" sz="2400" dirty="0"/>
              <a:t>Vzemi si čas za zdrav zajtrk.</a:t>
            </a:r>
          </a:p>
          <a:p>
            <a:pPr algn="ctr"/>
            <a:endParaRPr lang="sl-SI" sz="2400" dirty="0"/>
          </a:p>
          <a:p>
            <a:pPr algn="ctr"/>
            <a:r>
              <a:rPr lang="sl-SI" sz="2400" dirty="0"/>
              <a:t>Vsak dan pojdi na svež zrak.</a:t>
            </a:r>
          </a:p>
          <a:p>
            <a:pPr algn="ctr"/>
            <a:r>
              <a:rPr lang="sl-SI" sz="2400" dirty="0"/>
              <a:t>(Pa čeprav samo na  balkon.)</a:t>
            </a:r>
          </a:p>
          <a:p>
            <a:pPr algn="ctr"/>
            <a:endParaRPr lang="sl-SI" sz="2400" dirty="0"/>
          </a:p>
          <a:p>
            <a:pPr algn="ctr"/>
            <a:r>
              <a:rPr lang="sl-SI" sz="2400" dirty="0"/>
              <a:t>Vsak večer delaj jogo, raztezne ali dihalne vaje.</a:t>
            </a:r>
          </a:p>
          <a:p>
            <a:pPr algn="ctr"/>
            <a:endParaRPr lang="sl-SI" sz="2400" dirty="0"/>
          </a:p>
          <a:p>
            <a:pPr algn="ctr"/>
            <a:r>
              <a:rPr lang="sl-SI" sz="2400" dirty="0"/>
              <a:t>Privošči si dolgo toplo kopel.</a:t>
            </a:r>
            <a:endParaRPr lang="sl-SI" dirty="0"/>
          </a:p>
        </p:txBody>
      </p:sp>
    </p:spTree>
    <p:extLst>
      <p:ext uri="{BB962C8B-B14F-4D97-AF65-F5344CB8AC3E}">
        <p14:creationId xmlns:p14="http://schemas.microsoft.com/office/powerpoint/2010/main" val="38590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850051" y="628649"/>
            <a:ext cx="9787046" cy="1104901"/>
          </a:xfrm>
        </p:spPr>
        <p:txBody>
          <a:bodyPr>
            <a:normAutofit/>
          </a:bodyPr>
          <a:lstStyle/>
          <a:p>
            <a:pPr algn="ctr"/>
            <a:r>
              <a:rPr lang="sl-SI" dirty="0"/>
              <a:t>NAJBOLJŠIH PET NAČINOV,</a:t>
            </a:r>
            <a:br>
              <a:rPr lang="sl-SI" dirty="0"/>
            </a:br>
            <a:r>
              <a:rPr lang="sl-SI" dirty="0"/>
              <a:t>DA OKREPIŠ DUŠEVNO ZDRAVJE:</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2619375" y="2066926"/>
            <a:ext cx="6248399" cy="3905250"/>
          </a:xfrm>
        </p:spPr>
        <p:txBody>
          <a:bodyPr>
            <a:normAutofit fontScale="92500" lnSpcReduction="20000"/>
          </a:bodyPr>
          <a:lstStyle/>
          <a:p>
            <a:pPr algn="ctr"/>
            <a:r>
              <a:rPr lang="sl-SI" sz="2400" dirty="0"/>
              <a:t>Piši si dnevnik hvaležnosti.</a:t>
            </a:r>
          </a:p>
          <a:p>
            <a:pPr algn="ctr"/>
            <a:endParaRPr lang="sl-SI" sz="2400" dirty="0"/>
          </a:p>
          <a:p>
            <a:pPr algn="ctr"/>
            <a:r>
              <a:rPr lang="sl-SI" sz="2400" dirty="0"/>
              <a:t>Uporabljaj pozitivne misli/izreke, ki ti nekaj pomenijo.</a:t>
            </a:r>
          </a:p>
          <a:p>
            <a:pPr algn="ctr"/>
            <a:endParaRPr lang="sl-SI" sz="2400" dirty="0"/>
          </a:p>
          <a:p>
            <a:pPr algn="ctr"/>
            <a:r>
              <a:rPr lang="sl-SI" sz="2400" dirty="0"/>
              <a:t>Zavedaj se svojih prednosti.</a:t>
            </a:r>
          </a:p>
          <a:p>
            <a:pPr algn="ctr"/>
            <a:endParaRPr lang="sl-SI" sz="2400" dirty="0"/>
          </a:p>
          <a:p>
            <a:pPr algn="ctr"/>
            <a:r>
              <a:rPr lang="sl-SI" sz="2400" dirty="0"/>
              <a:t>Odpuščaj si napake.</a:t>
            </a:r>
          </a:p>
          <a:p>
            <a:pPr algn="ctr"/>
            <a:endParaRPr lang="sl-SI" sz="2400" dirty="0"/>
          </a:p>
          <a:p>
            <a:pPr algn="ctr"/>
            <a:r>
              <a:rPr lang="sl-SI" sz="2400" dirty="0"/>
              <a:t>Spomni se, kako si v preteklosti premagal/-a težave.</a:t>
            </a:r>
            <a:endParaRPr lang="sl-SI" dirty="0"/>
          </a:p>
        </p:txBody>
      </p:sp>
    </p:spTree>
    <p:extLst>
      <p:ext uri="{BB962C8B-B14F-4D97-AF65-F5344CB8AC3E}">
        <p14:creationId xmlns:p14="http://schemas.microsoft.com/office/powerpoint/2010/main" val="24692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850051" y="628649"/>
            <a:ext cx="9787046" cy="1104901"/>
          </a:xfrm>
        </p:spPr>
        <p:txBody>
          <a:bodyPr>
            <a:normAutofit/>
          </a:bodyPr>
          <a:lstStyle/>
          <a:p>
            <a:pPr algn="ctr"/>
            <a:r>
              <a:rPr lang="sl-SI" dirty="0"/>
              <a:t>NAJBOLJŠIH PET NAČINOV</a:t>
            </a:r>
            <a:br>
              <a:rPr lang="sl-SI" dirty="0"/>
            </a:br>
            <a:r>
              <a:rPr lang="sl-SI" dirty="0"/>
              <a:t>ZA SREČNEJŠE ODNOSE:</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2619375" y="2066926"/>
            <a:ext cx="6248399" cy="3905250"/>
          </a:xfrm>
        </p:spPr>
        <p:txBody>
          <a:bodyPr>
            <a:normAutofit fontScale="92500" lnSpcReduction="20000"/>
          </a:bodyPr>
          <a:lstStyle/>
          <a:p>
            <a:pPr algn="ctr"/>
            <a:r>
              <a:rPr lang="sl-SI" sz="2400" dirty="0"/>
              <a:t>Odpovej se starim zameram.</a:t>
            </a:r>
          </a:p>
          <a:p>
            <a:pPr algn="ctr"/>
            <a:endParaRPr lang="sl-SI" sz="2400" dirty="0"/>
          </a:p>
          <a:p>
            <a:pPr algn="ctr"/>
            <a:r>
              <a:rPr lang="sl-SI" sz="2400" dirty="0"/>
              <a:t>Resnično poslušaj, kaj ti govori sogovornik.</a:t>
            </a:r>
          </a:p>
          <a:p>
            <a:pPr algn="ctr"/>
            <a:endParaRPr lang="sl-SI" sz="2400" dirty="0"/>
          </a:p>
          <a:p>
            <a:pPr algn="ctr"/>
            <a:r>
              <a:rPr lang="sl-SI" sz="2400" dirty="0"/>
              <a:t>Prvi človeški stik v dnevu naj bo prijeten.</a:t>
            </a:r>
          </a:p>
          <a:p>
            <a:pPr algn="ctr"/>
            <a:endParaRPr lang="sl-SI" sz="2400" dirty="0"/>
          </a:p>
          <a:p>
            <a:pPr algn="ctr"/>
            <a:r>
              <a:rPr lang="sl-SI" sz="2400" dirty="0"/>
              <a:t>Spomni se, da ti ta oseba življenje tudi olepša.</a:t>
            </a:r>
          </a:p>
          <a:p>
            <a:pPr algn="ctr"/>
            <a:endParaRPr lang="sl-SI" sz="2400" dirty="0"/>
          </a:p>
          <a:p>
            <a:pPr algn="ctr"/>
            <a:r>
              <a:rPr lang="sl-SI" sz="2400" dirty="0"/>
              <a:t>Ne pričakuj, da bodo za vse tvoje potrebe poskrbeli drugi.</a:t>
            </a:r>
            <a:endParaRPr lang="sl-SI" dirty="0"/>
          </a:p>
        </p:txBody>
      </p:sp>
      <p:sp>
        <p:nvSpPr>
          <p:cNvPr id="3" name="TextBox 2">
            <a:extLst>
              <a:ext uri="{FF2B5EF4-FFF2-40B4-BE49-F238E27FC236}">
                <a16:creationId xmlns:a16="http://schemas.microsoft.com/office/drawing/2014/main" id="{D7854E8A-25EF-4148-B9D7-4A2CE4A6FDC1}"/>
              </a:ext>
            </a:extLst>
          </p:cNvPr>
          <p:cNvSpPr txBox="1"/>
          <p:nvPr/>
        </p:nvSpPr>
        <p:spPr>
          <a:xfrm>
            <a:off x="850050" y="6248400"/>
            <a:ext cx="10960949" cy="276999"/>
          </a:xfrm>
          <a:prstGeom prst="rect">
            <a:avLst/>
          </a:prstGeom>
          <a:noFill/>
        </p:spPr>
        <p:txBody>
          <a:bodyPr wrap="square" rtlCol="0">
            <a:spAutoFit/>
          </a:bodyPr>
          <a:lstStyle/>
          <a:p>
            <a:r>
              <a:rPr lang="sl-SI" sz="1200" i="1" dirty="0"/>
              <a:t>Najboljših pet načinov: povzeto po knjigi Mir: 50 vaj čuječnosti in sproščanja, da bomo vsak dan spokojnejši.</a:t>
            </a:r>
          </a:p>
        </p:txBody>
      </p:sp>
    </p:spTree>
    <p:extLst>
      <p:ext uri="{BB962C8B-B14F-4D97-AF65-F5344CB8AC3E}">
        <p14:creationId xmlns:p14="http://schemas.microsoft.com/office/powerpoint/2010/main" val="30643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1252428" y="628649"/>
            <a:ext cx="7044283" cy="505675"/>
          </a:xfrm>
        </p:spPr>
        <p:txBody>
          <a:bodyPr>
            <a:normAutofit fontScale="90000"/>
          </a:bodyPr>
          <a:lstStyle/>
          <a:p>
            <a:r>
              <a:rPr lang="sl-SI" dirty="0"/>
              <a:t>Če te še vedno tarejo skrbi:</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1432559" y="1628775"/>
            <a:ext cx="7435215" cy="4810125"/>
          </a:xfrm>
        </p:spPr>
        <p:txBody>
          <a:bodyPr>
            <a:normAutofit/>
          </a:bodyPr>
          <a:lstStyle/>
          <a:p>
            <a:pPr marL="285750" indent="-285750">
              <a:buFontTx/>
              <a:buChar char="-"/>
            </a:pPr>
            <a:r>
              <a:rPr lang="sl-SI" dirty="0"/>
              <a:t>Omeji stresne dejavnike</a:t>
            </a:r>
          </a:p>
          <a:p>
            <a:pPr marL="285750" indent="-285750">
              <a:buFontTx/>
              <a:buChar char="-"/>
            </a:pPr>
            <a:r>
              <a:rPr lang="sl-SI" dirty="0"/>
              <a:t>Ukvarjaj se s stvarmi, ki te sprostijo</a:t>
            </a:r>
          </a:p>
          <a:p>
            <a:pPr marL="285750" indent="-285750">
              <a:buFontTx/>
              <a:buChar char="-"/>
            </a:pPr>
            <a:r>
              <a:rPr lang="sl-SI" dirty="0"/>
              <a:t>Ohranjaj stike z zate pomembnimi ljudmi</a:t>
            </a:r>
          </a:p>
          <a:p>
            <a:pPr marL="285750" indent="-285750">
              <a:buFontTx/>
              <a:buChar char="-"/>
            </a:pPr>
            <a:r>
              <a:rPr lang="sl-SI" dirty="0"/>
              <a:t>Ohranjaj dnevno rutino</a:t>
            </a:r>
          </a:p>
          <a:p>
            <a:pPr marL="285750" indent="-285750">
              <a:buFontTx/>
              <a:buChar char="-"/>
            </a:pPr>
            <a:r>
              <a:rPr lang="sl-SI" dirty="0"/>
              <a:t>Omeji si ˝čas za paniko˝</a:t>
            </a:r>
          </a:p>
          <a:p>
            <a:pPr marL="285750" indent="-285750">
              <a:buFontTx/>
              <a:buChar char="-"/>
            </a:pPr>
            <a:r>
              <a:rPr lang="sl-SI" dirty="0"/>
              <a:t>Išči pozitivne novice</a:t>
            </a:r>
          </a:p>
          <a:p>
            <a:pPr marL="285750" indent="-285750">
              <a:buFontTx/>
              <a:buChar char="-"/>
            </a:pPr>
            <a:r>
              <a:rPr lang="sl-SI" dirty="0"/>
              <a:t>Humor</a:t>
            </a:r>
          </a:p>
          <a:p>
            <a:pPr marL="285750" indent="-285750">
              <a:buFontTx/>
              <a:buChar char="-"/>
            </a:pPr>
            <a:r>
              <a:rPr lang="sl-SI" dirty="0"/>
              <a:t>Pojdi v naravo</a:t>
            </a:r>
          </a:p>
          <a:p>
            <a:r>
              <a:rPr lang="sl-SI" sz="1200" i="1" dirty="0"/>
              <a:t>(povzeto po K. Musek Lešniku)</a:t>
            </a:r>
          </a:p>
          <a:p>
            <a:pPr marL="285750" indent="-285750">
              <a:buFontTx/>
              <a:buChar char="-"/>
            </a:pPr>
            <a:endParaRPr lang="sl-SI" dirty="0"/>
          </a:p>
        </p:txBody>
      </p:sp>
      <p:pic>
        <p:nvPicPr>
          <p:cNvPr id="5" name="Picture 4">
            <a:extLst>
              <a:ext uri="{FF2B5EF4-FFF2-40B4-BE49-F238E27FC236}">
                <a16:creationId xmlns:a16="http://schemas.microsoft.com/office/drawing/2014/main" id="{442D7CAF-0860-46A8-99DC-AED36682B164}"/>
              </a:ext>
            </a:extLst>
          </p:cNvPr>
          <p:cNvPicPr>
            <a:picLocks noChangeAspect="1"/>
          </p:cNvPicPr>
          <p:nvPr/>
        </p:nvPicPr>
        <p:blipFill>
          <a:blip r:embed="rId2"/>
          <a:stretch>
            <a:fillRect/>
          </a:stretch>
        </p:blipFill>
        <p:spPr>
          <a:xfrm>
            <a:off x="4591050" y="3429000"/>
            <a:ext cx="7296150" cy="2777451"/>
          </a:xfrm>
          <a:prstGeom prst="rect">
            <a:avLst/>
          </a:prstGeom>
        </p:spPr>
      </p:pic>
    </p:spTree>
    <p:extLst>
      <p:ext uri="{BB962C8B-B14F-4D97-AF65-F5344CB8AC3E}">
        <p14:creationId xmlns:p14="http://schemas.microsoft.com/office/powerpoint/2010/main" val="130232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07-1BFC-41E4-AD1B-6DDF1A58ACAC}"/>
              </a:ext>
            </a:extLst>
          </p:cNvPr>
          <p:cNvSpPr>
            <a:spLocks noGrp="1"/>
          </p:cNvSpPr>
          <p:nvPr>
            <p:ph type="title"/>
          </p:nvPr>
        </p:nvSpPr>
        <p:spPr>
          <a:xfrm>
            <a:off x="1576278" y="315174"/>
            <a:ext cx="4807743" cy="2193133"/>
          </a:xfrm>
        </p:spPr>
        <p:txBody>
          <a:bodyPr/>
          <a:lstStyle/>
          <a:p>
            <a:r>
              <a:rPr lang="sl-SI" dirty="0"/>
              <a:t>Če te še kar tarejo skrbi:</a:t>
            </a:r>
          </a:p>
        </p:txBody>
      </p:sp>
      <p:sp>
        <p:nvSpPr>
          <p:cNvPr id="4" name="Text Placeholder 3">
            <a:extLst>
              <a:ext uri="{FF2B5EF4-FFF2-40B4-BE49-F238E27FC236}">
                <a16:creationId xmlns:a16="http://schemas.microsoft.com/office/drawing/2014/main" id="{0321D0CF-0D81-47C6-95E7-D3422C9DCAD8}"/>
              </a:ext>
            </a:extLst>
          </p:cNvPr>
          <p:cNvSpPr>
            <a:spLocks noGrp="1"/>
          </p:cNvSpPr>
          <p:nvPr>
            <p:ph type="body" sz="half" idx="2"/>
          </p:nvPr>
        </p:nvSpPr>
        <p:spPr>
          <a:xfrm>
            <a:off x="1432560" y="2834639"/>
            <a:ext cx="4663440" cy="2356485"/>
          </a:xfrm>
        </p:spPr>
        <p:txBody>
          <a:bodyPr>
            <a:normAutofit/>
          </a:bodyPr>
          <a:lstStyle/>
          <a:p>
            <a:r>
              <a:rPr lang="sl-SI" dirty="0"/>
              <a:t>Strokovnjaki s področja duševnega zdravja v času epidemije koronavirusa, ki so na voljo za brezplačne razbremenilne pogovore:</a:t>
            </a:r>
          </a:p>
          <a:p>
            <a:r>
              <a:rPr lang="sl-SI" dirty="0">
                <a:hlinkClick r:id="rId2"/>
              </a:rPr>
              <a:t>https://www.nijz.si/sl/strokovnjaki-s-podrocja-dusevnega-zdravja-v-casu-epidemije-koronavirusa-na-voljo-za-brezplacne</a:t>
            </a:r>
            <a:endParaRPr lang="sl-SI" dirty="0"/>
          </a:p>
        </p:txBody>
      </p:sp>
      <p:pic>
        <p:nvPicPr>
          <p:cNvPr id="3" name="Picture 2">
            <a:extLst>
              <a:ext uri="{FF2B5EF4-FFF2-40B4-BE49-F238E27FC236}">
                <a16:creationId xmlns:a16="http://schemas.microsoft.com/office/drawing/2014/main" id="{A8BB956A-5014-46FA-BD7F-B55328C7224D}"/>
              </a:ext>
            </a:extLst>
          </p:cNvPr>
          <p:cNvPicPr>
            <a:picLocks noChangeAspect="1"/>
          </p:cNvPicPr>
          <p:nvPr/>
        </p:nvPicPr>
        <p:blipFill>
          <a:blip r:embed="rId3"/>
          <a:stretch>
            <a:fillRect/>
          </a:stretch>
        </p:blipFill>
        <p:spPr>
          <a:xfrm>
            <a:off x="6543674" y="2028825"/>
            <a:ext cx="4357647" cy="3429000"/>
          </a:xfrm>
          <a:prstGeom prst="rect">
            <a:avLst/>
          </a:prstGeom>
        </p:spPr>
      </p:pic>
    </p:spTree>
    <p:extLst>
      <p:ext uri="{BB962C8B-B14F-4D97-AF65-F5344CB8AC3E}">
        <p14:creationId xmlns:p14="http://schemas.microsoft.com/office/powerpoint/2010/main" val="5775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C40A-38B3-4795-9BA7-5B2BBE4A5211}"/>
              </a:ext>
            </a:extLst>
          </p:cNvPr>
          <p:cNvSpPr>
            <a:spLocks noGrp="1"/>
          </p:cNvSpPr>
          <p:nvPr>
            <p:ph type="title"/>
          </p:nvPr>
        </p:nvSpPr>
        <p:spPr/>
        <p:txBody>
          <a:bodyPr/>
          <a:lstStyle/>
          <a:p>
            <a:r>
              <a:rPr lang="sl-SI" dirty="0"/>
              <a:t>Pred začetkom pa še to:</a:t>
            </a:r>
          </a:p>
        </p:txBody>
      </p:sp>
      <p:sp>
        <p:nvSpPr>
          <p:cNvPr id="3" name="Content Placeholder 2">
            <a:extLst>
              <a:ext uri="{FF2B5EF4-FFF2-40B4-BE49-F238E27FC236}">
                <a16:creationId xmlns:a16="http://schemas.microsoft.com/office/drawing/2014/main" id="{ED8C3B2E-6F3F-4EA1-8CE5-6183C4528912}"/>
              </a:ext>
            </a:extLst>
          </p:cNvPr>
          <p:cNvSpPr>
            <a:spLocks noGrp="1"/>
          </p:cNvSpPr>
          <p:nvPr>
            <p:ph idx="1"/>
          </p:nvPr>
        </p:nvSpPr>
        <p:spPr>
          <a:xfrm>
            <a:off x="2282142" y="1806555"/>
            <a:ext cx="7627716" cy="3326756"/>
          </a:xfrm>
        </p:spPr>
        <p:txBody>
          <a:bodyPr/>
          <a:lstStyle/>
          <a:p>
            <a:pPr marL="0" indent="0">
              <a:buNone/>
            </a:pPr>
            <a:r>
              <a:rPr lang="sl-SI" dirty="0"/>
              <a:t>Karkoli boš ustvaril / ustvarila, posnetke izvajanja vaj, smešne trenutke, lepe misli ... </a:t>
            </a:r>
            <a:r>
              <a:rPr lang="sl-SI" dirty="0">
                <a:solidFill>
                  <a:srgbClr val="7030A0"/>
                </a:solidFill>
              </a:rPr>
              <a:t>zabeleži s fotoaparatom </a:t>
            </a:r>
            <a:r>
              <a:rPr lang="sl-SI" dirty="0"/>
              <a:t>na tvojem pametnem telefonu </a:t>
            </a:r>
            <a:r>
              <a:rPr lang="sl-SI" dirty="0">
                <a:solidFill>
                  <a:srgbClr val="7030A0"/>
                </a:solidFill>
              </a:rPr>
              <a:t>in jih pošlji </a:t>
            </a:r>
            <a:r>
              <a:rPr lang="sl-SI" dirty="0"/>
              <a:t>razrednemu referentu. Šolski novinarji bodo iz prispevkov pripravili spletni časopis in tudi s tvojim prispevkom ovekovečili ta nenavaden čas.</a:t>
            </a:r>
          </a:p>
          <a:p>
            <a:pPr marL="0" indent="0">
              <a:buNone/>
            </a:pPr>
            <a:endParaRPr lang="sl-SI" dirty="0"/>
          </a:p>
        </p:txBody>
      </p:sp>
      <p:pic>
        <p:nvPicPr>
          <p:cNvPr id="4" name="Picture 3">
            <a:extLst>
              <a:ext uri="{FF2B5EF4-FFF2-40B4-BE49-F238E27FC236}">
                <a16:creationId xmlns:a16="http://schemas.microsoft.com/office/drawing/2014/main" id="{7614B302-8902-4E2A-8A5B-ADFB0388661F}"/>
              </a:ext>
            </a:extLst>
          </p:cNvPr>
          <p:cNvPicPr>
            <a:picLocks noChangeAspect="1"/>
          </p:cNvPicPr>
          <p:nvPr/>
        </p:nvPicPr>
        <p:blipFill>
          <a:blip r:embed="rId2"/>
          <a:stretch>
            <a:fillRect/>
          </a:stretch>
        </p:blipFill>
        <p:spPr>
          <a:xfrm>
            <a:off x="4021058" y="3925662"/>
            <a:ext cx="4405312" cy="2735931"/>
          </a:xfrm>
          <a:prstGeom prst="rect">
            <a:avLst/>
          </a:prstGeom>
        </p:spPr>
      </p:pic>
    </p:spTree>
    <p:extLst>
      <p:ext uri="{BB962C8B-B14F-4D97-AF65-F5344CB8AC3E}">
        <p14:creationId xmlns:p14="http://schemas.microsoft.com/office/powerpoint/2010/main" val="20659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 name="Scroll: Horizontal 24">
            <a:extLst>
              <a:ext uri="{FF2B5EF4-FFF2-40B4-BE49-F238E27FC236}">
                <a16:creationId xmlns:a16="http://schemas.microsoft.com/office/drawing/2014/main" id="{9B580CE7-D980-491D-A348-413F75F5C5D9}"/>
              </a:ext>
            </a:extLst>
          </p:cNvPr>
          <p:cNvSpPr/>
          <p:nvPr/>
        </p:nvSpPr>
        <p:spPr>
          <a:xfrm>
            <a:off x="2013994" y="1192192"/>
            <a:ext cx="8507391" cy="4201609"/>
          </a:xfrm>
          <a:prstGeom prst="horizontalScroll">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r>
              <a:rPr lang="sl-SI" sz="5400" b="1" dirty="0">
                <a:ln/>
                <a:solidFill>
                  <a:schemeClr val="accent4"/>
                </a:solidFill>
                <a:latin typeface="Bernard MT Condensed" panose="02050806060905020404" pitchFamily="18" charset="0"/>
              </a:rPr>
              <a:t>ZA DOBRO JUTRO</a:t>
            </a:r>
          </a:p>
        </p:txBody>
      </p:sp>
    </p:spTree>
    <p:extLst>
      <p:ext uri="{BB962C8B-B14F-4D97-AF65-F5344CB8AC3E}">
        <p14:creationId xmlns:p14="http://schemas.microsoft.com/office/powerpoint/2010/main" val="15857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a:t>ZA DOBRO JUTRO</a:t>
            </a:r>
            <a:endParaRPr lang="en-US" dirty="0"/>
          </a:p>
        </p:txBody>
      </p:sp>
      <p:sp>
        <p:nvSpPr>
          <p:cNvPr id="18" name="TextBox 17">
            <a:extLst>
              <a:ext uri="{FF2B5EF4-FFF2-40B4-BE49-F238E27FC236}">
                <a16:creationId xmlns:a16="http://schemas.microsoft.com/office/drawing/2014/main" id="{20615193-56C8-4E8D-AFB6-174688928294}"/>
              </a:ext>
            </a:extLst>
          </p:cNvPr>
          <p:cNvSpPr txBox="1"/>
          <p:nvPr/>
        </p:nvSpPr>
        <p:spPr>
          <a:xfrm>
            <a:off x="1066800" y="2091446"/>
            <a:ext cx="5919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Moja aktivnost te bo popeljala v </a:t>
            </a:r>
            <a:r>
              <a:rPr kumimoji="0" lang="sl-SI" sz="1800" b="1" i="0" u="none" strike="noStrike" kern="1200" cap="none" spc="0" normalizeH="0" baseline="0" noProof="0" dirty="0">
                <a:ln>
                  <a:noFill/>
                </a:ln>
                <a:solidFill>
                  <a:srgbClr val="D680A5">
                    <a:lumMod val="50000"/>
                  </a:srgbClr>
                </a:solidFill>
                <a:effectLst/>
                <a:uLnTx/>
                <a:uFillTx/>
                <a:latin typeface="Cambria"/>
                <a:ea typeface="+mn-ea"/>
                <a:cs typeface="+mn-cs"/>
              </a:rPr>
              <a:t>magični svet sproščanja.</a:t>
            </a:r>
          </a:p>
        </p:txBody>
      </p:sp>
      <p:sp>
        <p:nvSpPr>
          <p:cNvPr id="22" name="TextBox 21">
            <a:extLst>
              <a:ext uri="{FF2B5EF4-FFF2-40B4-BE49-F238E27FC236}">
                <a16:creationId xmlns:a16="http://schemas.microsoft.com/office/drawing/2014/main" id="{90907CA7-0E4E-4937-AF19-354CDE949B9B}"/>
              </a:ext>
            </a:extLst>
          </p:cNvPr>
          <p:cNvSpPr txBox="1"/>
          <p:nvPr/>
        </p:nvSpPr>
        <p:spPr>
          <a:xfrm>
            <a:off x="4359410" y="2893180"/>
            <a:ext cx="70124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Najprej popij en velik kozarec vode, da bo Tvoje telo čisto in pretočno.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Sledila bo meditacija .... Kaj to sploh je?</a:t>
            </a:r>
            <a:endParaRPr kumimoji="0" lang="sl-SI" sz="1800" b="0" i="0" u="none" strike="noStrike" kern="1200" cap="none" spc="0" normalizeH="0" baseline="0" noProof="0" dirty="0">
              <a:ln>
                <a:noFill/>
              </a:ln>
              <a:solidFill>
                <a:srgbClr val="D680A5">
                  <a:lumMod val="50000"/>
                </a:srgbClr>
              </a:solidFill>
              <a:effectLst/>
              <a:uLnTx/>
              <a:uFillTx/>
              <a:latin typeface="Cambria"/>
              <a:ea typeface="+mn-ea"/>
              <a:cs typeface="+mn-cs"/>
            </a:endParaRPr>
          </a:p>
        </p:txBody>
      </p:sp>
      <p:sp>
        <p:nvSpPr>
          <p:cNvPr id="23" name="TextBox 22">
            <a:extLst>
              <a:ext uri="{FF2B5EF4-FFF2-40B4-BE49-F238E27FC236}">
                <a16:creationId xmlns:a16="http://schemas.microsoft.com/office/drawing/2014/main" id="{75123DA8-DC0E-4DD1-ACD2-9B2075A58D72}"/>
              </a:ext>
            </a:extLst>
          </p:cNvPr>
          <p:cNvSpPr txBox="1"/>
          <p:nvPr/>
        </p:nvSpPr>
        <p:spPr>
          <a:xfrm>
            <a:off x="1066800" y="3971913"/>
            <a:ext cx="49852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Sama sem se z meditacijo srečala pred nekaj leti,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srgbClr val="F6F7E4">
                    <a:lumMod val="10000"/>
                  </a:srgbClr>
                </a:solidFill>
                <a:effectLst/>
                <a:uLnTx/>
                <a:uFillTx/>
                <a:latin typeface="Cambria"/>
                <a:ea typeface="+mn-ea"/>
                <a:cs typeface="+mn-cs"/>
              </a:rPr>
              <a:t>na eni od ur joge, ki sem jih takrat obiskovala ...</a:t>
            </a:r>
            <a:endParaRPr kumimoji="0" lang="sl-SI" sz="1800" b="1" i="0" u="none" strike="noStrike" kern="1200" cap="none" spc="0" normalizeH="0" baseline="0" noProof="0" dirty="0">
              <a:ln>
                <a:noFill/>
              </a:ln>
              <a:solidFill>
                <a:srgbClr val="D680A5">
                  <a:lumMod val="50000"/>
                </a:srgbClr>
              </a:solidFill>
              <a:effectLst/>
              <a:uLnTx/>
              <a:uFillTx/>
              <a:latin typeface="Cambria"/>
              <a:ea typeface="+mn-ea"/>
              <a:cs typeface="+mn-cs"/>
            </a:endParaRPr>
          </a:p>
        </p:txBody>
      </p:sp>
      <p:sp>
        <p:nvSpPr>
          <p:cNvPr id="24" name="Rectangle: Rounded Corners 23">
            <a:extLst>
              <a:ext uri="{FF2B5EF4-FFF2-40B4-BE49-F238E27FC236}">
                <a16:creationId xmlns:a16="http://schemas.microsoft.com/office/drawing/2014/main" id="{9BCE09D3-C751-44F9-A104-1B130EBD5E4E}"/>
              </a:ext>
            </a:extLst>
          </p:cNvPr>
          <p:cNvSpPr/>
          <p:nvPr/>
        </p:nvSpPr>
        <p:spPr>
          <a:xfrm>
            <a:off x="1575881" y="5262664"/>
            <a:ext cx="7947498" cy="8667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1" i="0" u="none" strike="noStrike" kern="1200" cap="none" spc="0" normalizeH="0" baseline="0" noProof="0" dirty="0">
                <a:ln>
                  <a:noFill/>
                </a:ln>
                <a:solidFill>
                  <a:prstClr val="white"/>
                </a:solidFill>
                <a:effectLst/>
                <a:uLnTx/>
                <a:uFillTx/>
                <a:latin typeface="Cambria"/>
                <a:ea typeface="+mn-ea"/>
                <a:cs typeface="+mn-cs"/>
              </a:rPr>
              <a:t>»Meditacija ni sredstvo za dosego cilja, ker je sredstvo in cilj.« </a:t>
            </a:r>
            <a:endParaRPr kumimoji="0" lang="sl-SI" sz="18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Cambria"/>
                <a:ea typeface="+mn-ea"/>
                <a:cs typeface="+mn-cs"/>
              </a:rPr>
              <a:t>(Krišnamurtijai Krisšamurti)</a:t>
            </a:r>
          </a:p>
        </p:txBody>
      </p:sp>
    </p:spTree>
    <p:extLst>
      <p:ext uri="{BB962C8B-B14F-4D97-AF65-F5344CB8AC3E}">
        <p14:creationId xmlns:p14="http://schemas.microsoft.com/office/powerpoint/2010/main" val="390168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285875" y="1219898"/>
            <a:ext cx="10058400" cy="4271963"/>
          </a:xfrm>
        </p:spPr>
        <p:txBody>
          <a:bodyPr/>
          <a:lstStyle/>
          <a:p>
            <a:pPr marL="0" indent="0">
              <a:buNone/>
            </a:pPr>
            <a:r>
              <a:rPr lang="sl-SI" i="1" dirty="0">
                <a:solidFill>
                  <a:schemeClr val="tx2"/>
                </a:solidFill>
              </a:rPr>
              <a:t>Meditacija je pomembno orodje pri doseganju našega notranjega ravnotežja. Naši dnevi so napolnjeni z umsko dejavnostjo, zato je zelo blagodejno, če si vzamemo nekaj časa, da um sprostimo in se umaknemo iz sveta misli. Seveda je naš um v začetku kot nevzgojena živalca in skače in beži in se nikakor noče umiriti.</a:t>
            </a:r>
            <a:endParaRPr lang="sl-SI" dirty="0">
              <a:solidFill>
                <a:schemeClr val="tx2"/>
              </a:solidFill>
            </a:endParaRPr>
          </a:p>
          <a:p>
            <a:pPr marL="0" indent="0">
              <a:buNone/>
            </a:pPr>
            <a:endParaRPr lang="sl-SI" dirty="0"/>
          </a:p>
        </p:txBody>
      </p:sp>
      <p:pic>
        <p:nvPicPr>
          <p:cNvPr id="13" name="Picture 12">
            <a:extLst>
              <a:ext uri="{FF2B5EF4-FFF2-40B4-BE49-F238E27FC236}">
                <a16:creationId xmlns:a16="http://schemas.microsoft.com/office/drawing/2014/main" id="{9A7B6EFA-ACF3-41CC-BB91-93FDFD3F421F}"/>
              </a:ext>
            </a:extLst>
          </p:cNvPr>
          <p:cNvPicPr>
            <a:picLocks noChangeAspect="1"/>
          </p:cNvPicPr>
          <p:nvPr/>
        </p:nvPicPr>
        <p:blipFill>
          <a:blip r:embed="rId2"/>
          <a:stretch>
            <a:fillRect/>
          </a:stretch>
        </p:blipFill>
        <p:spPr>
          <a:xfrm>
            <a:off x="2547426" y="3429000"/>
            <a:ext cx="6693865" cy="2856048"/>
          </a:xfrm>
          <a:prstGeom prst="rect">
            <a:avLst/>
          </a:prstGeom>
        </p:spPr>
      </p:pic>
    </p:spTree>
    <p:extLst>
      <p:ext uri="{BB962C8B-B14F-4D97-AF65-F5344CB8AC3E}">
        <p14:creationId xmlns:p14="http://schemas.microsoft.com/office/powerpoint/2010/main" val="6226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81E17E-78E9-434E-BEFA-A32C7C1FC562}"/>
              </a:ext>
            </a:extLst>
          </p:cNvPr>
          <p:cNvSpPr>
            <a:spLocks noGrp="1"/>
          </p:cNvSpPr>
          <p:nvPr>
            <p:ph sz="half" idx="2"/>
          </p:nvPr>
        </p:nvSpPr>
        <p:spPr>
          <a:xfrm>
            <a:off x="1150690" y="948654"/>
            <a:ext cx="10058400" cy="2222385"/>
          </a:xfrm>
        </p:spPr>
        <p:txBody>
          <a:bodyPr/>
          <a:lstStyle/>
          <a:p>
            <a:pPr marL="0" indent="0">
              <a:buNone/>
            </a:pPr>
            <a:r>
              <a:rPr lang="sl-SI" b="1" i="1" dirty="0">
                <a:solidFill>
                  <a:schemeClr val="tx2"/>
                </a:solidFill>
              </a:rPr>
              <a:t>Kako naj meditiram?</a:t>
            </a:r>
            <a:endParaRPr lang="sl-SI" dirty="0">
              <a:solidFill>
                <a:schemeClr val="tx2"/>
              </a:solidFill>
            </a:endParaRPr>
          </a:p>
          <a:p>
            <a:pPr marL="0" indent="0">
              <a:buNone/>
            </a:pPr>
            <a:r>
              <a:rPr lang="sl-SI" i="1" dirty="0">
                <a:solidFill>
                  <a:schemeClr val="tx2"/>
                </a:solidFill>
              </a:rPr>
              <a:t>Vse misli dopustimo, ničemur se ne upiramo. Ko uspemo gledati med meditacijo tok naših misli, kot da bi se skozi nas vrtel film, se ne vpletamo vanje, jim ne dajemo več pozornosti in s tem energije. Ker jih ne hranimo več, počasi izginjajo in mi se znajdemo v blagodejni tišini, ki nas zdravi in pomirja.</a:t>
            </a:r>
            <a:endParaRPr lang="sl-SI" dirty="0">
              <a:solidFill>
                <a:schemeClr val="tx2"/>
              </a:solidFill>
            </a:endParaRPr>
          </a:p>
          <a:p>
            <a:pPr marL="0" indent="0">
              <a:buNone/>
            </a:pPr>
            <a:endParaRPr lang="sl-SI" dirty="0">
              <a:solidFill>
                <a:schemeClr val="tx2"/>
              </a:solidFill>
            </a:endParaRPr>
          </a:p>
          <a:p>
            <a:pPr marL="0" indent="0">
              <a:buNone/>
            </a:pPr>
            <a:endParaRPr lang="sl-SI" dirty="0"/>
          </a:p>
        </p:txBody>
      </p:sp>
      <p:pic>
        <p:nvPicPr>
          <p:cNvPr id="2" name="Picture 1">
            <a:extLst>
              <a:ext uri="{FF2B5EF4-FFF2-40B4-BE49-F238E27FC236}">
                <a16:creationId xmlns:a16="http://schemas.microsoft.com/office/drawing/2014/main" id="{0A5DACD3-2E94-4407-A0EC-6F513ED75056}"/>
              </a:ext>
            </a:extLst>
          </p:cNvPr>
          <p:cNvPicPr>
            <a:picLocks noChangeAspect="1"/>
          </p:cNvPicPr>
          <p:nvPr/>
        </p:nvPicPr>
        <p:blipFill>
          <a:blip r:embed="rId2"/>
          <a:stretch>
            <a:fillRect/>
          </a:stretch>
        </p:blipFill>
        <p:spPr>
          <a:xfrm>
            <a:off x="3538406" y="3171039"/>
            <a:ext cx="3984771" cy="3461059"/>
          </a:xfrm>
          <a:prstGeom prst="rect">
            <a:avLst/>
          </a:prstGeom>
        </p:spPr>
      </p:pic>
    </p:spTree>
    <p:extLst>
      <p:ext uri="{BB962C8B-B14F-4D97-AF65-F5344CB8AC3E}">
        <p14:creationId xmlns:p14="http://schemas.microsoft.com/office/powerpoint/2010/main" val="6810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BB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6502" y="1733592"/>
            <a:ext cx="10058400" cy="1096861"/>
          </a:xfrm>
        </p:spPr>
        <p:txBody>
          <a:bodyPr/>
          <a:lstStyle/>
          <a:p>
            <a:r>
              <a:rPr lang="en-US" dirty="0" err="1">
                <a:hlinkClick r:id="rId2"/>
              </a:rPr>
              <a:t>Vodena</a:t>
            </a:r>
            <a:r>
              <a:rPr lang="en-US" dirty="0">
                <a:hlinkClick r:id="rId2"/>
              </a:rPr>
              <a:t> </a:t>
            </a:r>
            <a:r>
              <a:rPr lang="en-US" dirty="0" err="1">
                <a:hlinkClick r:id="rId2"/>
              </a:rPr>
              <a:t>meditacija</a:t>
            </a:r>
            <a:endParaRPr lang="en-US" dirty="0"/>
          </a:p>
        </p:txBody>
      </p:sp>
      <p:sp>
        <p:nvSpPr>
          <p:cNvPr id="8" name="Content Placeholder 7">
            <a:extLst>
              <a:ext uri="{FF2B5EF4-FFF2-40B4-BE49-F238E27FC236}">
                <a16:creationId xmlns:a16="http://schemas.microsoft.com/office/drawing/2014/main" id="{487043D0-3063-4416-82F8-A742A96B7732}"/>
              </a:ext>
            </a:extLst>
          </p:cNvPr>
          <p:cNvSpPr>
            <a:spLocks noGrp="1"/>
          </p:cNvSpPr>
          <p:nvPr>
            <p:ph sz="half" idx="2"/>
          </p:nvPr>
        </p:nvSpPr>
        <p:spPr>
          <a:xfrm>
            <a:off x="1190537" y="1032544"/>
            <a:ext cx="10058399" cy="4739606"/>
          </a:xfrm>
        </p:spPr>
        <p:txBody>
          <a:bodyPr/>
          <a:lstStyle/>
          <a:p>
            <a:r>
              <a:rPr lang="sl-SI" dirty="0">
                <a:solidFill>
                  <a:schemeClr val="tx2"/>
                </a:solidFill>
              </a:rPr>
              <a:t>Zdaj pa si le odpri priponko in uživaj v vodeni meditaciji...</a:t>
            </a:r>
          </a:p>
          <a:p>
            <a:pPr marL="0" indent="0">
              <a:buNone/>
            </a:pPr>
            <a:endParaRPr lang="sl-SI" b="1" dirty="0">
              <a:solidFill>
                <a:schemeClr val="tx2"/>
              </a:solidFill>
            </a:endParaRPr>
          </a:p>
          <a:p>
            <a:pPr marL="0" indent="0">
              <a:buNone/>
            </a:pPr>
            <a:endParaRPr lang="sl-SI" b="1" dirty="0">
              <a:solidFill>
                <a:schemeClr val="tx2"/>
              </a:solidFill>
            </a:endParaRPr>
          </a:p>
          <a:p>
            <a:pPr marL="0" indent="0">
              <a:buNone/>
            </a:pPr>
            <a:r>
              <a:rPr lang="sl-SI" b="1" dirty="0">
                <a:solidFill>
                  <a:schemeClr val="tx2"/>
                </a:solidFill>
              </a:rPr>
              <a:t>               </a:t>
            </a:r>
          </a:p>
          <a:p>
            <a:pPr marL="0" indent="0">
              <a:buNone/>
            </a:pPr>
            <a:endParaRPr lang="sl-SI" b="1" dirty="0">
              <a:solidFill>
                <a:schemeClr val="tx2"/>
              </a:solidFill>
            </a:endParaRPr>
          </a:p>
          <a:p>
            <a:pPr marL="0" indent="0">
              <a:buNone/>
            </a:pPr>
            <a:endParaRPr lang="sl-SI" b="1" dirty="0">
              <a:solidFill>
                <a:schemeClr val="tx2"/>
              </a:solidFill>
            </a:endParaRPr>
          </a:p>
          <a:p>
            <a:pPr marL="0" indent="0">
              <a:buNone/>
            </a:pPr>
            <a:r>
              <a:rPr lang="sl-SI" b="1" dirty="0">
                <a:solidFill>
                  <a:schemeClr val="tx2"/>
                </a:solidFill>
              </a:rPr>
              <a:t> </a:t>
            </a:r>
            <a:r>
              <a:rPr lang="sl-SI" sz="3600" b="1" dirty="0">
                <a:solidFill>
                  <a:schemeClr val="accent5">
                    <a:lumMod val="50000"/>
                  </a:schemeClr>
                </a:solidFill>
              </a:rPr>
              <a:t>NAMASTE</a:t>
            </a:r>
            <a:r>
              <a:rPr lang="sl-SI" sz="3600" dirty="0">
                <a:solidFill>
                  <a:schemeClr val="accent5">
                    <a:lumMod val="50000"/>
                  </a:schemeClr>
                </a:solidFill>
              </a:rPr>
              <a:t> </a:t>
            </a:r>
            <a:endParaRPr lang="sl-SI" dirty="0">
              <a:solidFill>
                <a:schemeClr val="accent5">
                  <a:lumMod val="50000"/>
                </a:schemeClr>
              </a:solidFill>
            </a:endParaRPr>
          </a:p>
          <a:p>
            <a:pPr marL="0" indent="0">
              <a:buNone/>
            </a:pPr>
            <a:endParaRPr lang="sl-SI" dirty="0"/>
          </a:p>
        </p:txBody>
      </p:sp>
    </p:spTree>
    <p:extLst>
      <p:ext uri="{BB962C8B-B14F-4D97-AF65-F5344CB8AC3E}">
        <p14:creationId xmlns:p14="http://schemas.microsoft.com/office/powerpoint/2010/main" val="15705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Feathered</Template>
  <TotalTime>1426</TotalTime>
  <Words>1334</Words>
  <Application>Microsoft Office PowerPoint</Application>
  <PresentationFormat>Širokozaslonsko</PresentationFormat>
  <Paragraphs>152</Paragraphs>
  <Slides>36</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36</vt:i4>
      </vt:variant>
    </vt:vector>
  </HeadingPairs>
  <TitlesOfParts>
    <vt:vector size="44" baseType="lpstr">
      <vt:lpstr>Arial</vt:lpstr>
      <vt:lpstr>Bahnschrift</vt:lpstr>
      <vt:lpstr>Bernard MT Condensed</vt:lpstr>
      <vt:lpstr>Cambria</vt:lpstr>
      <vt:lpstr>Goudy Stout</vt:lpstr>
      <vt:lpstr>Harrington</vt:lpstr>
      <vt:lpstr>Wingdings</vt:lpstr>
      <vt:lpstr>Cherry Blossom 16x9</vt:lpstr>
      <vt:lpstr>DAN ZDRAVE ŠOLE</vt:lpstr>
      <vt:lpstr>Dragi učenec / učenka</vt:lpstr>
      <vt:lpstr>ZDRAVJE</vt:lpstr>
      <vt:lpstr>Pred začetkom pa še to:</vt:lpstr>
      <vt:lpstr>PowerPointova predstavitev</vt:lpstr>
      <vt:lpstr>ZA DOBRO JUTRO</vt:lpstr>
      <vt:lpstr>PowerPointova predstavitev</vt:lpstr>
      <vt:lpstr>PowerPointova predstavitev</vt:lpstr>
      <vt:lpstr>Vodena meditacija</vt:lpstr>
      <vt:lpstr>PowerPointova predstavitev</vt:lpstr>
      <vt:lpstr>ČAS JE ZA VITAMINE!!!</vt:lpstr>
      <vt:lpstr>Kako se lotiti izdelave smutija?</vt:lpstr>
      <vt:lpstr>JAGODNO –BANANIN SMUTI</vt:lpstr>
      <vt:lpstr>Če ti smuti ne diši:</vt:lpstr>
      <vt:lpstr>PowerPointova predstavitev</vt:lpstr>
      <vt:lpstr>PowerPointova predstavitev</vt:lpstr>
      <vt:lpstr>Pozabavaj se in reši ekoviz za osnovne šole: Klikni na: Eko kviz</vt:lpstr>
      <vt:lpstr>PowerPointova predstavitev</vt:lpstr>
      <vt:lpstr>Sedaj pa te vabim, da sprejmeš enega izmed naslednjih izzivov in se ga resnično lotiš: </vt:lpstr>
      <vt:lpstr>IZZIV 1: Izdelaj mandalo iz naključnih materialov</vt:lpstr>
      <vt:lpstr>IZZIV 2: Pospravi enega izmed svojih najbolj razmetanih predalov ali omaro</vt:lpstr>
      <vt:lpstr>IZZIV 3: Napiši pismo hvaležnosti                                      enemu od svojih bližnjih</vt:lpstr>
      <vt:lpstr>IZZIV 4: Na spletu ali v dnevnem časopisu poišči najboljšo šalo / vic / karikaturo ... o koronavirusu in nam jo pošlji. Smeh je pol zdravja!</vt:lpstr>
      <vt:lpstr>IZZIV 5:  Izmisli si izziv za svoje sošolce! Izziv pošlji sošolcem po tvojem ustaljenem načinu (instagram, mail, snapchat...), pa da vidimo!  POZOR: Izziv naj bo tak, da podpira cilje ZDRAVJA. Upoštevaj še kriterije:  - izziv je sprejemljiv (ni žaljiv, nesramen, neprimeren ...) - je izvedljiv (za ta čas izolacije) - dovolj zabaven - ni nevaren </vt:lpstr>
      <vt:lpstr>IZZIV 6: Izdelaj origami metuljčka!  Klikni za navodilo</vt:lpstr>
      <vt:lpstr>PowerPointova predstavitev</vt:lpstr>
      <vt:lpstr>PowerPointova predstavitev</vt:lpstr>
      <vt:lpstr>PowerPointova predstavitev</vt:lpstr>
      <vt:lpstr>Od doma te lepo te pozdravljamo  in ti mahamo  3 Maje!!!</vt:lpstr>
      <vt:lpstr>PowerPointova predstavitev</vt:lpstr>
      <vt:lpstr>NAJBOLJŠIH PET NAČINOV,  DA TAKOJ OMILIŠ STRES:</vt:lpstr>
      <vt:lpstr>NAJBOLJŠIH PET NAČINOV, DA SKRBIŠ ZA SVOJE TELO:</vt:lpstr>
      <vt:lpstr>NAJBOLJŠIH PET NAČINOV, DA OKREPIŠ DUŠEVNO ZDRAVJE:</vt:lpstr>
      <vt:lpstr>NAJBOLJŠIH PET NAČINOV ZA SREČNEJŠE ODNOSE:</vt:lpstr>
      <vt:lpstr>Če te še vedno tarejo skrbi:</vt:lpstr>
      <vt:lpstr>Če te še kar tarejo skrbi: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ZDRAVE ŠOLE</dc:title>
  <dc:creator>doma</dc:creator>
  <cp:lastModifiedBy>Marjetka Novak</cp:lastModifiedBy>
  <cp:revision>32</cp:revision>
  <dcterms:created xsi:type="dcterms:W3CDTF">2020-04-03T15:26:41Z</dcterms:created>
  <dcterms:modified xsi:type="dcterms:W3CDTF">2020-04-05T16:56:14Z</dcterms:modified>
</cp:coreProperties>
</file>