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3F205-8D32-41E7-BC8A-D6BF0872493E}" type="datetimeFigureOut">
              <a:rPr lang="sl-SI" smtClean="0"/>
              <a:t>13. 04. 2020</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3F8F9-C6F0-4E10-A573-A81DCB649273}" type="slidenum">
              <a:rPr lang="sl-SI" smtClean="0"/>
              <a:t>‹#›</a:t>
            </a:fld>
            <a:endParaRPr lang="sl-SI"/>
          </a:p>
        </p:txBody>
      </p:sp>
    </p:spTree>
    <p:extLst>
      <p:ext uri="{BB962C8B-B14F-4D97-AF65-F5344CB8AC3E}">
        <p14:creationId xmlns:p14="http://schemas.microsoft.com/office/powerpoint/2010/main" val="64649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66F2FA-46C3-40C3-8A73-46C5CEB0D117}" type="slidenum">
              <a:rPr lang="sl-SI" altLang="sl-SI" smtClean="0"/>
              <a:pPr/>
              <a:t>1</a:t>
            </a:fld>
            <a:endParaRPr lang="sl-SI" altLang="sl-SI"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sl-SI" altLang="sl-SI" smtClean="0"/>
          </a:p>
        </p:txBody>
      </p:sp>
    </p:spTree>
    <p:extLst>
      <p:ext uri="{BB962C8B-B14F-4D97-AF65-F5344CB8AC3E}">
        <p14:creationId xmlns:p14="http://schemas.microsoft.com/office/powerpoint/2010/main" val="372683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2488FC-3620-4359-94BA-382A44B1BFC0}" type="slidenum">
              <a:rPr lang="sl-SI" altLang="sl-SI" smtClean="0"/>
              <a:pPr/>
              <a:t>2</a:t>
            </a:fld>
            <a:endParaRPr lang="sl-SI" altLang="sl-SI"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sl-SI" altLang="sl-SI" smtClean="0"/>
          </a:p>
        </p:txBody>
      </p:sp>
    </p:spTree>
    <p:extLst>
      <p:ext uri="{BB962C8B-B14F-4D97-AF65-F5344CB8AC3E}">
        <p14:creationId xmlns:p14="http://schemas.microsoft.com/office/powerpoint/2010/main" val="44421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E3CC3B-AFF4-4799-B69F-EFEE7957129F}" type="slidenum">
              <a:rPr lang="sl-SI" altLang="sl-SI" smtClean="0"/>
              <a:pPr/>
              <a:t>3</a:t>
            </a:fld>
            <a:endParaRPr lang="sl-SI" altLang="sl-SI"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sl-SI" altLang="sl-SI" smtClean="0"/>
          </a:p>
        </p:txBody>
      </p:sp>
    </p:spTree>
    <p:extLst>
      <p:ext uri="{BB962C8B-B14F-4D97-AF65-F5344CB8AC3E}">
        <p14:creationId xmlns:p14="http://schemas.microsoft.com/office/powerpoint/2010/main" val="361574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6DF04D-9EAB-4E3C-8BEE-1B79983B903E}" type="slidenum">
              <a:rPr lang="sl-SI" altLang="sl-SI" smtClean="0"/>
              <a:pPr/>
              <a:t>4</a:t>
            </a:fld>
            <a:endParaRPr lang="sl-SI" altLang="sl-SI"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sl-SI" altLang="sl-SI" smtClean="0"/>
          </a:p>
        </p:txBody>
      </p:sp>
    </p:spTree>
    <p:extLst>
      <p:ext uri="{BB962C8B-B14F-4D97-AF65-F5344CB8AC3E}">
        <p14:creationId xmlns:p14="http://schemas.microsoft.com/office/powerpoint/2010/main" val="95439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209842-CD25-4692-8A56-386C87CCE97E}" type="slidenum">
              <a:rPr lang="sl-SI" altLang="sl-SI" smtClean="0"/>
              <a:pPr/>
              <a:t>5</a:t>
            </a:fld>
            <a:endParaRPr lang="sl-SI" altLang="sl-SI"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sl-SI" altLang="sl-SI" smtClean="0"/>
          </a:p>
        </p:txBody>
      </p:sp>
    </p:spTree>
    <p:extLst>
      <p:ext uri="{BB962C8B-B14F-4D97-AF65-F5344CB8AC3E}">
        <p14:creationId xmlns:p14="http://schemas.microsoft.com/office/powerpoint/2010/main" val="316326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289A44-9B36-44A2-914D-A9BB07344D3A}" type="slidenum">
              <a:rPr lang="sl-SI" altLang="sl-SI" smtClean="0"/>
              <a:pPr/>
              <a:t>6</a:t>
            </a:fld>
            <a:endParaRPr lang="sl-SI" altLang="sl-SI"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sl-SI" altLang="sl-SI" smtClean="0"/>
          </a:p>
        </p:txBody>
      </p:sp>
    </p:spTree>
    <p:extLst>
      <p:ext uri="{BB962C8B-B14F-4D97-AF65-F5344CB8AC3E}">
        <p14:creationId xmlns:p14="http://schemas.microsoft.com/office/powerpoint/2010/main" val="2384221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ACD032-AD77-4604-B8C7-ABBA6184E029}" type="slidenum">
              <a:rPr lang="sl-SI" altLang="sl-SI" smtClean="0"/>
              <a:pPr/>
              <a:t>7</a:t>
            </a:fld>
            <a:endParaRPr lang="sl-SI" altLang="sl-SI"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sl-SI" altLang="sl-SI" smtClean="0"/>
          </a:p>
        </p:txBody>
      </p:sp>
    </p:spTree>
    <p:extLst>
      <p:ext uri="{BB962C8B-B14F-4D97-AF65-F5344CB8AC3E}">
        <p14:creationId xmlns:p14="http://schemas.microsoft.com/office/powerpoint/2010/main" val="247378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C5D483-22AB-4603-B60E-0297952A4D7D}" type="slidenum">
              <a:rPr lang="sl-SI" altLang="sl-SI" smtClean="0"/>
              <a:pPr/>
              <a:t>11</a:t>
            </a:fld>
            <a:endParaRPr lang="sl-SI" altLang="sl-SI"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sl-SI" altLang="sl-SI" smtClean="0"/>
          </a:p>
        </p:txBody>
      </p:sp>
    </p:spTree>
    <p:extLst>
      <p:ext uri="{BB962C8B-B14F-4D97-AF65-F5344CB8AC3E}">
        <p14:creationId xmlns:p14="http://schemas.microsoft.com/office/powerpoint/2010/main" val="3655941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sl-SI" smtClean="0"/>
              <a:t>Uredite slog naslova matrice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sl-SI" smtClean="0"/>
              <a:t>Kliknite ikono, če želite dodati sliko</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sl-SI" smtClean="0"/>
              <a:t>Uredite slog naslova matrice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sl-SI" smtClean="0"/>
              <a:t>Uredite slog naslova matrice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sl-SI" smtClean="0"/>
              <a:t>Uredite slog naslova matrice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sl-SI" smtClean="0"/>
              <a:t>Kliknite ikono, če želite dodati sliko</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sl-SI" smtClean="0"/>
              <a:t>Kliknite ikono, če želite dodati sliko</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sl-SI" smtClean="0"/>
              <a:t>Kliknite ikono, če želite dodati sliko</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09600" y="274638"/>
            <a:ext cx="10972800" cy="1143000"/>
          </a:xfrm>
        </p:spPr>
        <p:txBody>
          <a:bodyPr/>
          <a:lstStyle/>
          <a:p>
            <a:r>
              <a:rPr lang="sl-SI" smtClean="0"/>
              <a:t>Uredite slog naslova matrice</a:t>
            </a:r>
            <a:endParaRPr lang="sl-SI"/>
          </a:p>
        </p:txBody>
      </p:sp>
      <p:sp>
        <p:nvSpPr>
          <p:cNvPr id="3" name="Označba mesta besedila 2"/>
          <p:cNvSpPr>
            <a:spLocks noGrp="1"/>
          </p:cNvSpPr>
          <p:nvPr>
            <p:ph type="body" sz="half" idx="1"/>
          </p:nvPr>
        </p:nvSpPr>
        <p:spPr>
          <a:xfrm>
            <a:off x="609600" y="1600201"/>
            <a:ext cx="5384800" cy="453072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97600" y="1600201"/>
            <a:ext cx="5384800" cy="453072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lvl1pPr>
              <a:defRPr/>
            </a:lvl1pPr>
          </a:lstStyle>
          <a:p>
            <a:pPr>
              <a:defRPr/>
            </a:pPr>
            <a:endParaRPr lang="sl-SI" altLang="sl-SI"/>
          </a:p>
        </p:txBody>
      </p:sp>
      <p:sp>
        <p:nvSpPr>
          <p:cNvPr id="6" name="Označba mesta noge 5"/>
          <p:cNvSpPr>
            <a:spLocks noGrp="1"/>
          </p:cNvSpPr>
          <p:nvPr>
            <p:ph type="ftr" sz="quarter" idx="11"/>
          </p:nvPr>
        </p:nvSpPr>
        <p:spPr/>
        <p:txBody>
          <a:bodyPr/>
          <a:lstStyle>
            <a:lvl1pPr>
              <a:defRPr/>
            </a:lvl1pPr>
          </a:lstStyle>
          <a:p>
            <a:pPr>
              <a:defRPr/>
            </a:pPr>
            <a:endParaRPr lang="sl-SI" altLang="sl-SI"/>
          </a:p>
        </p:txBody>
      </p:sp>
      <p:sp>
        <p:nvSpPr>
          <p:cNvPr id="7" name="Označba mesta številke diapozitiva 6"/>
          <p:cNvSpPr>
            <a:spLocks noGrp="1"/>
          </p:cNvSpPr>
          <p:nvPr>
            <p:ph type="sldNum" sz="quarter" idx="12"/>
          </p:nvPr>
        </p:nvSpPr>
        <p:spPr/>
        <p:txBody>
          <a:bodyPr/>
          <a:lstStyle>
            <a:lvl1pPr>
              <a:defRPr/>
            </a:lvl1pPr>
          </a:lstStyle>
          <a:p>
            <a:pPr>
              <a:defRPr/>
            </a:pPr>
            <a:fld id="{8C150548-BF1E-49F7-B3D3-C53095871010}" type="slidenum">
              <a:rPr lang="sl-SI" altLang="sl-SI"/>
              <a:pPr>
                <a:defRPr/>
              </a:pPr>
              <a:t>‹#›</a:t>
            </a:fld>
            <a:endParaRPr lang="sl-SI" altLang="sl-SI"/>
          </a:p>
        </p:txBody>
      </p:sp>
    </p:spTree>
    <p:extLst>
      <p:ext uri="{BB962C8B-B14F-4D97-AF65-F5344CB8AC3E}">
        <p14:creationId xmlns:p14="http://schemas.microsoft.com/office/powerpoint/2010/main" val="3290206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Vsebina">
    <p:spTree>
      <p:nvGrpSpPr>
        <p:cNvPr id="1" name=""/>
        <p:cNvGrpSpPr/>
        <p:nvPr/>
      </p:nvGrpSpPr>
      <p:grpSpPr>
        <a:xfrm>
          <a:off x="0" y="0"/>
          <a:ext cx="0" cy="0"/>
          <a:chOff x="0" y="0"/>
          <a:chExt cx="0" cy="0"/>
        </a:xfrm>
      </p:grpSpPr>
      <p:sp>
        <p:nvSpPr>
          <p:cNvPr id="2" name="Označba mesta vsebine 1"/>
          <p:cNvSpPr>
            <a:spLocks noGrp="1"/>
          </p:cNvSpPr>
          <p:nvPr>
            <p:ph/>
          </p:nvPr>
        </p:nvSpPr>
        <p:spPr>
          <a:xfrm>
            <a:off x="609600" y="274639"/>
            <a:ext cx="10972800" cy="585628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3" name="Označba mesta datuma 2"/>
          <p:cNvSpPr>
            <a:spLocks noGrp="1"/>
          </p:cNvSpPr>
          <p:nvPr>
            <p:ph type="dt" sz="half" idx="10"/>
          </p:nvPr>
        </p:nvSpPr>
        <p:spPr/>
        <p:txBody>
          <a:bodyPr/>
          <a:lstStyle>
            <a:lvl1pPr>
              <a:defRPr/>
            </a:lvl1pPr>
          </a:lstStyle>
          <a:p>
            <a:pPr>
              <a:defRPr/>
            </a:pPr>
            <a:endParaRPr lang="sl-SI" altLang="sl-SI"/>
          </a:p>
        </p:txBody>
      </p:sp>
      <p:sp>
        <p:nvSpPr>
          <p:cNvPr id="4" name="Označba mesta noge 3"/>
          <p:cNvSpPr>
            <a:spLocks noGrp="1"/>
          </p:cNvSpPr>
          <p:nvPr>
            <p:ph type="ftr" sz="quarter" idx="11"/>
          </p:nvPr>
        </p:nvSpPr>
        <p:spPr/>
        <p:txBody>
          <a:bodyPr/>
          <a:lstStyle>
            <a:lvl1pPr>
              <a:defRPr/>
            </a:lvl1pPr>
          </a:lstStyle>
          <a:p>
            <a:pPr>
              <a:defRPr/>
            </a:pPr>
            <a:endParaRPr lang="sl-SI" altLang="sl-SI"/>
          </a:p>
        </p:txBody>
      </p:sp>
      <p:sp>
        <p:nvSpPr>
          <p:cNvPr id="5" name="Označba mesta številke diapozitiva 4"/>
          <p:cNvSpPr>
            <a:spLocks noGrp="1"/>
          </p:cNvSpPr>
          <p:nvPr>
            <p:ph type="sldNum" sz="quarter" idx="12"/>
          </p:nvPr>
        </p:nvSpPr>
        <p:spPr/>
        <p:txBody>
          <a:bodyPr/>
          <a:lstStyle>
            <a:lvl1pPr>
              <a:defRPr/>
            </a:lvl1pPr>
          </a:lstStyle>
          <a:p>
            <a:pPr>
              <a:defRPr/>
            </a:pPr>
            <a:fld id="{A8DFBD74-75BB-4A2F-B77D-87576DCC47AF}" type="slidenum">
              <a:rPr lang="sl-SI" altLang="sl-SI"/>
              <a:pPr>
                <a:defRPr/>
              </a:pPr>
              <a:t>‹#›</a:t>
            </a:fld>
            <a:endParaRPr lang="sl-SI" altLang="sl-SI"/>
          </a:p>
        </p:txBody>
      </p:sp>
    </p:spTree>
    <p:extLst>
      <p:ext uri="{BB962C8B-B14F-4D97-AF65-F5344CB8AC3E}">
        <p14:creationId xmlns:p14="http://schemas.microsoft.com/office/powerpoint/2010/main" val="334498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Naslov, vsebina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609600" y="274638"/>
            <a:ext cx="10972800" cy="1143000"/>
          </a:xfrm>
        </p:spPr>
        <p:txBody>
          <a:bodyPr/>
          <a:lstStyle/>
          <a:p>
            <a:r>
              <a:rPr lang="sl-SI" smtClean="0"/>
              <a:t>Uredite slog naslova matrice</a:t>
            </a:r>
            <a:endParaRPr lang="sl-SI"/>
          </a:p>
        </p:txBody>
      </p:sp>
      <p:sp>
        <p:nvSpPr>
          <p:cNvPr id="3" name="Označba mesta vsebine 2"/>
          <p:cNvSpPr>
            <a:spLocks noGrp="1"/>
          </p:cNvSpPr>
          <p:nvPr>
            <p:ph sz="half" idx="1"/>
          </p:nvPr>
        </p:nvSpPr>
        <p:spPr>
          <a:xfrm>
            <a:off x="609600" y="1600201"/>
            <a:ext cx="5384800" cy="453072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quarter" idx="2"/>
          </p:nvPr>
        </p:nvSpPr>
        <p:spPr>
          <a:xfrm>
            <a:off x="6197600" y="1600201"/>
            <a:ext cx="5384800" cy="218916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vsebine 4"/>
          <p:cNvSpPr>
            <a:spLocks noGrp="1"/>
          </p:cNvSpPr>
          <p:nvPr>
            <p:ph sz="quarter" idx="3"/>
          </p:nvPr>
        </p:nvSpPr>
        <p:spPr>
          <a:xfrm>
            <a:off x="6197600" y="3941763"/>
            <a:ext cx="5384800" cy="218916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datuma 5"/>
          <p:cNvSpPr>
            <a:spLocks noGrp="1"/>
          </p:cNvSpPr>
          <p:nvPr>
            <p:ph type="dt" sz="half" idx="10"/>
          </p:nvPr>
        </p:nvSpPr>
        <p:spPr/>
        <p:txBody>
          <a:bodyPr/>
          <a:lstStyle>
            <a:lvl1pPr>
              <a:defRPr/>
            </a:lvl1pPr>
          </a:lstStyle>
          <a:p>
            <a:pPr>
              <a:defRPr/>
            </a:pPr>
            <a:endParaRPr lang="sl-SI" altLang="sl-SI"/>
          </a:p>
        </p:txBody>
      </p:sp>
      <p:sp>
        <p:nvSpPr>
          <p:cNvPr id="7" name="Označba mesta noge 6"/>
          <p:cNvSpPr>
            <a:spLocks noGrp="1"/>
          </p:cNvSpPr>
          <p:nvPr>
            <p:ph type="ftr" sz="quarter" idx="11"/>
          </p:nvPr>
        </p:nvSpPr>
        <p:spPr/>
        <p:txBody>
          <a:bodyPr/>
          <a:lstStyle>
            <a:lvl1pPr>
              <a:defRPr/>
            </a:lvl1pPr>
          </a:lstStyle>
          <a:p>
            <a:pPr>
              <a:defRPr/>
            </a:pPr>
            <a:endParaRPr lang="sl-SI" altLang="sl-SI"/>
          </a:p>
        </p:txBody>
      </p:sp>
      <p:sp>
        <p:nvSpPr>
          <p:cNvPr id="8" name="Označba mesta številke diapozitiva 7"/>
          <p:cNvSpPr>
            <a:spLocks noGrp="1"/>
          </p:cNvSpPr>
          <p:nvPr>
            <p:ph type="sldNum" sz="quarter" idx="12"/>
          </p:nvPr>
        </p:nvSpPr>
        <p:spPr/>
        <p:txBody>
          <a:bodyPr/>
          <a:lstStyle>
            <a:lvl1pPr>
              <a:defRPr/>
            </a:lvl1pPr>
          </a:lstStyle>
          <a:p>
            <a:pPr>
              <a:defRPr/>
            </a:pPr>
            <a:fld id="{77832AF9-3CD2-4871-9530-202261F44539}" type="slidenum">
              <a:rPr lang="sl-SI" altLang="sl-SI"/>
              <a:pPr>
                <a:defRPr/>
              </a:pPr>
              <a:t>‹#›</a:t>
            </a:fld>
            <a:endParaRPr lang="sl-SI" altLang="sl-SI"/>
          </a:p>
        </p:txBody>
      </p:sp>
    </p:spTree>
    <p:extLst>
      <p:ext uri="{BB962C8B-B14F-4D97-AF65-F5344CB8AC3E}">
        <p14:creationId xmlns:p14="http://schemas.microsoft.com/office/powerpoint/2010/main" val="2381733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Naslov, vsebina in besedilo">
    <p:spTree>
      <p:nvGrpSpPr>
        <p:cNvPr id="1" name=""/>
        <p:cNvGrpSpPr/>
        <p:nvPr/>
      </p:nvGrpSpPr>
      <p:grpSpPr>
        <a:xfrm>
          <a:off x="0" y="0"/>
          <a:ext cx="0" cy="0"/>
          <a:chOff x="0" y="0"/>
          <a:chExt cx="0" cy="0"/>
        </a:xfrm>
      </p:grpSpPr>
      <p:sp>
        <p:nvSpPr>
          <p:cNvPr id="2" name="Naslov 1"/>
          <p:cNvSpPr>
            <a:spLocks noGrp="1"/>
          </p:cNvSpPr>
          <p:nvPr>
            <p:ph type="title"/>
          </p:nvPr>
        </p:nvSpPr>
        <p:spPr>
          <a:xfrm>
            <a:off x="609600" y="274638"/>
            <a:ext cx="10972800" cy="1143000"/>
          </a:xfrm>
        </p:spPr>
        <p:txBody>
          <a:bodyPr/>
          <a:lstStyle/>
          <a:p>
            <a:r>
              <a:rPr lang="sl-SI" smtClean="0"/>
              <a:t>Uredite slog naslova matrice</a:t>
            </a:r>
            <a:endParaRPr lang="sl-SI"/>
          </a:p>
        </p:txBody>
      </p:sp>
      <p:sp>
        <p:nvSpPr>
          <p:cNvPr id="3" name="Označba mesta vsebine 2"/>
          <p:cNvSpPr>
            <a:spLocks noGrp="1"/>
          </p:cNvSpPr>
          <p:nvPr>
            <p:ph sz="half" idx="1"/>
          </p:nvPr>
        </p:nvSpPr>
        <p:spPr>
          <a:xfrm>
            <a:off x="609600" y="1600200"/>
            <a:ext cx="5384800" cy="4495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6197600" y="1600200"/>
            <a:ext cx="5384800" cy="4495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9"/>
          <p:cNvSpPr>
            <a:spLocks noGrp="1" noChangeArrowheads="1"/>
          </p:cNvSpPr>
          <p:nvPr>
            <p:ph type="dt" sz="half" idx="10"/>
          </p:nvPr>
        </p:nvSpPr>
        <p:spPr>
          <a:ln/>
        </p:spPr>
        <p:txBody>
          <a:bodyPr/>
          <a:lstStyle>
            <a:lvl1pPr>
              <a:defRPr/>
            </a:lvl1pPr>
          </a:lstStyle>
          <a:p>
            <a:pPr>
              <a:defRPr/>
            </a:pPr>
            <a:endParaRPr lang="sl-SI" altLang="sl-SI"/>
          </a:p>
        </p:txBody>
      </p:sp>
      <p:sp>
        <p:nvSpPr>
          <p:cNvPr id="6" name="Rectangle 10"/>
          <p:cNvSpPr>
            <a:spLocks noGrp="1" noChangeArrowheads="1"/>
          </p:cNvSpPr>
          <p:nvPr>
            <p:ph type="ftr" sz="quarter" idx="11"/>
          </p:nvPr>
        </p:nvSpPr>
        <p:spPr>
          <a:ln/>
        </p:spPr>
        <p:txBody>
          <a:bodyPr/>
          <a:lstStyle>
            <a:lvl1pPr>
              <a:defRPr/>
            </a:lvl1pPr>
          </a:lstStyle>
          <a:p>
            <a:pPr>
              <a:defRPr/>
            </a:pPr>
            <a:endParaRPr lang="sl-SI" altLang="sl-SI"/>
          </a:p>
        </p:txBody>
      </p:sp>
      <p:sp>
        <p:nvSpPr>
          <p:cNvPr id="7" name="Rectangle 11"/>
          <p:cNvSpPr>
            <a:spLocks noGrp="1" noChangeArrowheads="1"/>
          </p:cNvSpPr>
          <p:nvPr>
            <p:ph type="sldNum" sz="quarter" idx="12"/>
          </p:nvPr>
        </p:nvSpPr>
        <p:spPr>
          <a:ln/>
        </p:spPr>
        <p:txBody>
          <a:bodyPr/>
          <a:lstStyle>
            <a:lvl1pPr>
              <a:defRPr/>
            </a:lvl1pPr>
          </a:lstStyle>
          <a:p>
            <a:pPr>
              <a:defRPr/>
            </a:pPr>
            <a:fld id="{9A0D8D7C-4C47-4A43-8F80-A61DE70A8C0E}" type="slidenum">
              <a:rPr lang="sl-SI" altLang="sl-SI"/>
              <a:pPr>
                <a:defRPr/>
              </a:pPr>
              <a:t>‹#›</a:t>
            </a:fld>
            <a:endParaRPr lang="sl-SI" altLang="sl-SI"/>
          </a:p>
        </p:txBody>
      </p:sp>
    </p:spTree>
    <p:extLst>
      <p:ext uri="{BB962C8B-B14F-4D97-AF65-F5344CB8AC3E}">
        <p14:creationId xmlns:p14="http://schemas.microsoft.com/office/powerpoint/2010/main" val="3988442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Naslov, besedilo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609600" y="274638"/>
            <a:ext cx="10972800" cy="1143000"/>
          </a:xfrm>
        </p:spPr>
        <p:txBody>
          <a:bodyPr/>
          <a:lstStyle/>
          <a:p>
            <a:r>
              <a:rPr lang="sl-SI" smtClean="0"/>
              <a:t>Uredite slog naslova matrice</a:t>
            </a:r>
            <a:endParaRPr lang="sl-SI"/>
          </a:p>
        </p:txBody>
      </p:sp>
      <p:sp>
        <p:nvSpPr>
          <p:cNvPr id="3" name="Označba mesta besedila 2"/>
          <p:cNvSpPr>
            <a:spLocks noGrp="1"/>
          </p:cNvSpPr>
          <p:nvPr>
            <p:ph type="body" sz="half" idx="1"/>
          </p:nvPr>
        </p:nvSpPr>
        <p:spPr>
          <a:xfrm>
            <a:off x="609600" y="1600200"/>
            <a:ext cx="5384800" cy="4495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quarter" idx="2"/>
          </p:nvPr>
        </p:nvSpPr>
        <p:spPr>
          <a:xfrm>
            <a:off x="6197600" y="1600200"/>
            <a:ext cx="5384800" cy="21717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vsebine 4"/>
          <p:cNvSpPr>
            <a:spLocks noGrp="1"/>
          </p:cNvSpPr>
          <p:nvPr>
            <p:ph sz="quarter" idx="3"/>
          </p:nvPr>
        </p:nvSpPr>
        <p:spPr>
          <a:xfrm>
            <a:off x="6197600" y="3924300"/>
            <a:ext cx="5384800" cy="21717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Rectangle 9"/>
          <p:cNvSpPr>
            <a:spLocks noGrp="1" noChangeArrowheads="1"/>
          </p:cNvSpPr>
          <p:nvPr>
            <p:ph type="dt" sz="half" idx="10"/>
          </p:nvPr>
        </p:nvSpPr>
        <p:spPr>
          <a:ln/>
        </p:spPr>
        <p:txBody>
          <a:bodyPr/>
          <a:lstStyle>
            <a:lvl1pPr>
              <a:defRPr/>
            </a:lvl1pPr>
          </a:lstStyle>
          <a:p>
            <a:pPr>
              <a:defRPr/>
            </a:pPr>
            <a:endParaRPr lang="sl-SI" altLang="sl-SI"/>
          </a:p>
        </p:txBody>
      </p:sp>
      <p:sp>
        <p:nvSpPr>
          <p:cNvPr id="7" name="Rectangle 10"/>
          <p:cNvSpPr>
            <a:spLocks noGrp="1" noChangeArrowheads="1"/>
          </p:cNvSpPr>
          <p:nvPr>
            <p:ph type="ftr" sz="quarter" idx="11"/>
          </p:nvPr>
        </p:nvSpPr>
        <p:spPr>
          <a:ln/>
        </p:spPr>
        <p:txBody>
          <a:bodyPr/>
          <a:lstStyle>
            <a:lvl1pPr>
              <a:defRPr/>
            </a:lvl1pPr>
          </a:lstStyle>
          <a:p>
            <a:pPr>
              <a:defRPr/>
            </a:pPr>
            <a:endParaRPr lang="sl-SI" altLang="sl-SI"/>
          </a:p>
        </p:txBody>
      </p:sp>
      <p:sp>
        <p:nvSpPr>
          <p:cNvPr id="8" name="Rectangle 11"/>
          <p:cNvSpPr>
            <a:spLocks noGrp="1" noChangeArrowheads="1"/>
          </p:cNvSpPr>
          <p:nvPr>
            <p:ph type="sldNum" sz="quarter" idx="12"/>
          </p:nvPr>
        </p:nvSpPr>
        <p:spPr>
          <a:ln/>
        </p:spPr>
        <p:txBody>
          <a:bodyPr/>
          <a:lstStyle>
            <a:lvl1pPr>
              <a:defRPr/>
            </a:lvl1pPr>
          </a:lstStyle>
          <a:p>
            <a:pPr>
              <a:defRPr/>
            </a:pPr>
            <a:fld id="{26799423-7D97-4CB1-A36B-183B475A4DB7}" type="slidenum">
              <a:rPr lang="sl-SI" altLang="sl-SI"/>
              <a:pPr>
                <a:defRPr/>
              </a:pPr>
              <a:t>‹#›</a:t>
            </a:fld>
            <a:endParaRPr lang="sl-SI" altLang="sl-SI"/>
          </a:p>
        </p:txBody>
      </p:sp>
    </p:spTree>
    <p:extLst>
      <p:ext uri="{BB962C8B-B14F-4D97-AF65-F5344CB8AC3E}">
        <p14:creationId xmlns:p14="http://schemas.microsoft.com/office/powerpoint/2010/main" val="356088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sl-SI" smtClean="0"/>
              <a:t>Uredite slog naslova matrice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41410" y="3073397"/>
            <a:ext cx="4878391" cy="2717801"/>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172200" y="3073397"/>
            <a:ext cx="4875210" cy="2717801"/>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sl-SI" smtClean="0"/>
              <a:t>Uredite slog naslova matrice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srcRect/>
          <a:tile tx="0" ty="0" sx="100000" sy="100000" flip="none" algn="tl"/>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5">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4/13/2020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 id="2147483671" r:id="rId20"/>
    <p:sldLayoutId id="2147483672" r:id="rId21"/>
    <p:sldLayoutId id="2147483673" r:id="rId22"/>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6dG6JWz5s0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JO2ms-1k91k"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1.jpe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20.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youtube.com/watch?v=Wlj2XIyn6rY&amp;t=7s"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063750" y="115889"/>
            <a:ext cx="7772400" cy="1754187"/>
          </a:xfrm>
          <a:solidFill>
            <a:schemeClr val="tx1"/>
          </a:solidFill>
        </p:spPr>
        <p:txBody>
          <a:bodyPr>
            <a:normAutofit fontScale="90000"/>
          </a:bodyPr>
          <a:lstStyle/>
          <a:p>
            <a:pPr algn="l" eaLnBrk="1" hangingPunct="1"/>
            <a:r>
              <a:rPr lang="sl-SI" altLang="sl-SI" b="1" dirty="0" smtClean="0">
                <a:solidFill>
                  <a:schemeClr val="bg2"/>
                </a:solidFill>
              </a:rPr>
              <a:t/>
            </a:r>
            <a:br>
              <a:rPr lang="sl-SI" altLang="sl-SI" b="1" dirty="0" smtClean="0">
                <a:solidFill>
                  <a:schemeClr val="bg2"/>
                </a:solidFill>
              </a:rPr>
            </a:br>
            <a:r>
              <a:rPr lang="sl-SI" altLang="sl-SI" b="1" dirty="0" smtClean="0">
                <a:solidFill>
                  <a:schemeClr val="bg2"/>
                </a:solidFill>
              </a:rPr>
              <a:t/>
            </a:r>
            <a:br>
              <a:rPr lang="sl-SI" altLang="sl-SI" b="1" dirty="0" smtClean="0">
                <a:solidFill>
                  <a:schemeClr val="bg2"/>
                </a:solidFill>
              </a:rPr>
            </a:br>
            <a:r>
              <a:rPr lang="sl-SI" altLang="sl-SI" b="1" dirty="0" smtClean="0">
                <a:solidFill>
                  <a:schemeClr val="bg2"/>
                </a:solidFill>
              </a:rPr>
              <a:t/>
            </a:r>
            <a:br>
              <a:rPr lang="sl-SI" altLang="sl-SI" b="1" dirty="0" smtClean="0">
                <a:solidFill>
                  <a:schemeClr val="bg2"/>
                </a:solidFill>
              </a:rPr>
            </a:br>
            <a:r>
              <a:rPr lang="sl-SI" altLang="sl-SI" sz="3200" dirty="0">
                <a:solidFill>
                  <a:srgbClr val="002060"/>
                </a:solidFill>
              </a:rPr>
              <a:t>1. DEL</a:t>
            </a:r>
            <a:r>
              <a:rPr lang="sl-SI" altLang="sl-SI" b="1" dirty="0" smtClean="0">
                <a:solidFill>
                  <a:schemeClr val="bg2"/>
                </a:solidFill>
              </a:rPr>
              <a:t/>
            </a:r>
            <a:br>
              <a:rPr lang="sl-SI" altLang="sl-SI" b="1" dirty="0" smtClean="0">
                <a:solidFill>
                  <a:schemeClr val="bg2"/>
                </a:solidFill>
              </a:rPr>
            </a:br>
            <a:r>
              <a:rPr lang="sl-SI" altLang="sl-SI" b="1" dirty="0" smtClean="0">
                <a:solidFill>
                  <a:schemeClr val="bg2"/>
                </a:solidFill>
              </a:rPr>
              <a:t>              </a:t>
            </a:r>
            <a:r>
              <a:rPr lang="sl-SI" altLang="sl-SI" sz="3600" b="1" dirty="0">
                <a:solidFill>
                  <a:srgbClr val="FF0000"/>
                </a:solidFill>
              </a:rPr>
              <a:t>SREDNJI VEK</a:t>
            </a:r>
            <a:r>
              <a:rPr lang="sl-SI" altLang="sl-SI" b="1" dirty="0" smtClean="0">
                <a:solidFill>
                  <a:srgbClr val="FF0000"/>
                </a:solidFill>
              </a:rPr>
              <a:t/>
            </a:r>
            <a:br>
              <a:rPr lang="sl-SI" altLang="sl-SI" b="1" dirty="0" smtClean="0">
                <a:solidFill>
                  <a:srgbClr val="FF0000"/>
                </a:solidFill>
              </a:rPr>
            </a:br>
            <a:r>
              <a:rPr lang="sl-SI" altLang="sl-SI" b="1" dirty="0" smtClean="0">
                <a:solidFill>
                  <a:srgbClr val="FF0000"/>
                </a:solidFill>
              </a:rPr>
              <a:t>    </a:t>
            </a:r>
            <a:r>
              <a:rPr lang="sl-SI" altLang="sl-SI" sz="2400" b="1" cap="none" dirty="0" smtClean="0">
                <a:solidFill>
                  <a:srgbClr val="FF0000"/>
                </a:solidFill>
                <a:latin typeface="Arial" panose="020B0604020202020204" pitchFamily="34" charset="0"/>
                <a:cs typeface="Arial" panose="020B0604020202020204" pitchFamily="34" charset="0"/>
              </a:rPr>
              <a:t>Doba med leti 500 in 1500 našega štetja</a:t>
            </a:r>
            <a:r>
              <a:rPr lang="sl-SI" altLang="sl-SI" sz="3200" b="1" dirty="0" smtClean="0"/>
              <a:t>.</a:t>
            </a:r>
            <a:endParaRPr lang="sl-SI" altLang="sl-SI" sz="3200" dirty="0">
              <a:solidFill>
                <a:schemeClr val="bg2"/>
              </a:solidFill>
            </a:endParaRPr>
          </a:p>
        </p:txBody>
      </p:sp>
      <p:sp>
        <p:nvSpPr>
          <p:cNvPr id="17411" name="Rectangle 3"/>
          <p:cNvSpPr>
            <a:spLocks noGrp="1" noChangeArrowheads="1"/>
          </p:cNvSpPr>
          <p:nvPr>
            <p:ph type="subTitle" idx="1"/>
          </p:nvPr>
        </p:nvSpPr>
        <p:spPr>
          <a:xfrm>
            <a:off x="2749550" y="1870076"/>
            <a:ext cx="6400800" cy="1655763"/>
          </a:xfrm>
          <a:solidFill>
            <a:schemeClr val="tx1"/>
          </a:solidFill>
        </p:spPr>
        <p:txBody>
          <a:bodyPr>
            <a:normAutofit fontScale="92500"/>
          </a:bodyPr>
          <a:lstStyle/>
          <a:p>
            <a:pPr algn="ctr" eaLnBrk="1" hangingPunct="1"/>
            <a:r>
              <a:rPr lang="sl-SI" altLang="sl-SI" sz="2400" cap="none" dirty="0" smtClean="0">
                <a:solidFill>
                  <a:schemeClr val="bg2"/>
                </a:solidFill>
                <a:latin typeface="Arial" panose="020B0604020202020204" pitchFamily="34" charset="0"/>
                <a:cs typeface="Arial" panose="020B0604020202020204" pitchFamily="34" charset="0"/>
              </a:rPr>
              <a:t>To je čas gradov, </a:t>
            </a:r>
            <a:br>
              <a:rPr lang="sl-SI" altLang="sl-SI" sz="2400" cap="none" dirty="0" smtClean="0">
                <a:solidFill>
                  <a:schemeClr val="bg2"/>
                </a:solidFill>
                <a:latin typeface="Arial" panose="020B0604020202020204" pitchFamily="34" charset="0"/>
                <a:cs typeface="Arial" panose="020B0604020202020204" pitchFamily="34" charset="0"/>
              </a:rPr>
            </a:br>
            <a:r>
              <a:rPr lang="sl-SI" altLang="sl-SI" sz="2400" cap="none" dirty="0" smtClean="0">
                <a:solidFill>
                  <a:schemeClr val="bg2"/>
                </a:solidFill>
                <a:latin typeface="Arial" panose="020B0604020202020204" pitchFamily="34" charset="0"/>
                <a:cs typeface="Arial" panose="020B0604020202020204" pitchFamily="34" charset="0"/>
              </a:rPr>
              <a:t>grajskih gospodov,</a:t>
            </a:r>
            <a:br>
              <a:rPr lang="sl-SI" altLang="sl-SI" sz="2400" cap="none" dirty="0" smtClean="0">
                <a:solidFill>
                  <a:schemeClr val="bg2"/>
                </a:solidFill>
                <a:latin typeface="Arial" panose="020B0604020202020204" pitchFamily="34" charset="0"/>
                <a:cs typeface="Arial" panose="020B0604020202020204" pitchFamily="34" charset="0"/>
              </a:rPr>
            </a:br>
            <a:r>
              <a:rPr lang="sl-SI" altLang="sl-SI" sz="2400" cap="none" dirty="0" smtClean="0">
                <a:solidFill>
                  <a:schemeClr val="bg2"/>
                </a:solidFill>
                <a:latin typeface="Arial" panose="020B0604020202020204" pitchFamily="34" charset="0"/>
                <a:cs typeface="Arial" panose="020B0604020202020204" pitchFamily="34" charset="0"/>
              </a:rPr>
              <a:t>vitezov, turških napadov in brezpravnih tlačanov</a:t>
            </a:r>
            <a:r>
              <a:rPr lang="sl-SI" altLang="sl-SI" sz="2400" cap="none" dirty="0" smtClean="0">
                <a:latin typeface="Arial" panose="020B0604020202020204" pitchFamily="34" charset="0"/>
                <a:cs typeface="Arial" panose="020B0604020202020204" pitchFamily="34" charset="0"/>
              </a:rPr>
              <a:t>.</a:t>
            </a:r>
          </a:p>
          <a:p>
            <a:pPr algn="ctr" eaLnBrk="1" hangingPunct="1"/>
            <a:endParaRPr lang="sl-SI" altLang="sl-SI" dirty="0" smtClean="0"/>
          </a:p>
          <a:p>
            <a:pPr algn="ctr" eaLnBrk="1" hangingPunct="1"/>
            <a:endParaRPr lang="sl-SI" altLang="sl-SI" dirty="0" smtClean="0"/>
          </a:p>
          <a:p>
            <a:pPr algn="ctr" eaLnBrk="1" hangingPunct="1"/>
            <a:endParaRPr lang="sl-SI" altLang="sl-SI" dirty="0" smtClean="0"/>
          </a:p>
          <a:p>
            <a:pPr algn="ctr" eaLnBrk="1" hangingPunct="1"/>
            <a:endParaRPr lang="sl-SI" altLang="sl-SI" dirty="0" smtClean="0"/>
          </a:p>
          <a:p>
            <a:pPr algn="ctr" eaLnBrk="1" hangingPunct="1"/>
            <a:endParaRPr lang="sl-SI" altLang="sl-SI" dirty="0" smtClean="0"/>
          </a:p>
          <a:p>
            <a:pPr algn="ctr" eaLnBrk="1" hangingPunct="1"/>
            <a:endParaRPr lang="sl-SI" altLang="sl-SI" dirty="0" smtClean="0"/>
          </a:p>
          <a:p>
            <a:pPr algn="ctr" eaLnBrk="1" hangingPunct="1"/>
            <a:endParaRPr lang="sl-SI" altLang="sl-SI" dirty="0" smtClean="0"/>
          </a:p>
        </p:txBody>
      </p:sp>
      <p:pic>
        <p:nvPicPr>
          <p:cNvPr id="17412" name="Slika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7200" y="4870451"/>
            <a:ext cx="238918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Slika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13664" y="4864101"/>
            <a:ext cx="316547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Slika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18163" y="4870451"/>
            <a:ext cx="2176462"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Slika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00500" y="4870451"/>
            <a:ext cx="16891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Slika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89600" y="3495676"/>
            <a:ext cx="214788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PoljeZBesedilom 5"/>
          <p:cNvSpPr txBox="1">
            <a:spLocks noChangeArrowheads="1"/>
          </p:cNvSpPr>
          <p:nvPr/>
        </p:nvSpPr>
        <p:spPr bwMode="auto">
          <a:xfrm>
            <a:off x="3751264" y="5973764"/>
            <a:ext cx="37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sl-SI" altLang="sl-SI" sz="1800">
                <a:solidFill>
                  <a:srgbClr val="FF0000"/>
                </a:solidFill>
              </a:rPr>
              <a:t> 1</a:t>
            </a:r>
          </a:p>
        </p:txBody>
      </p:sp>
      <p:sp>
        <p:nvSpPr>
          <p:cNvPr id="17418" name="PoljeZBesedilom 15"/>
          <p:cNvSpPr txBox="1">
            <a:spLocks noChangeArrowheads="1"/>
          </p:cNvSpPr>
          <p:nvPr/>
        </p:nvSpPr>
        <p:spPr bwMode="auto">
          <a:xfrm>
            <a:off x="7510463" y="6029325"/>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sl-SI" altLang="sl-SI" sz="1800">
                <a:solidFill>
                  <a:srgbClr val="FF0000"/>
                </a:solidFill>
              </a:rPr>
              <a:t>1500</a:t>
            </a:r>
          </a:p>
        </p:txBody>
      </p:sp>
      <p:pic>
        <p:nvPicPr>
          <p:cNvPr id="17419" name="Slika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46701" y="5964238"/>
            <a:ext cx="67151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828318" y="2697957"/>
            <a:ext cx="609600" cy="609600"/>
          </a:xfrm>
          <a:prstGeom prst="rect">
            <a:avLst/>
          </a:prstGeom>
        </p:spPr>
      </p:pic>
    </p:spTree>
    <p:extLst>
      <p:ext uri="{BB962C8B-B14F-4D97-AF65-F5344CB8AC3E}">
        <p14:creationId xmlns:p14="http://schemas.microsoft.com/office/powerpoint/2010/main" val="39247766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8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1981200" y="577850"/>
            <a:ext cx="8229600" cy="1143000"/>
          </a:xfrm>
        </p:spPr>
        <p:txBody>
          <a:bodyPr>
            <a:normAutofit fontScale="90000"/>
          </a:bodyPr>
          <a:lstStyle/>
          <a:p>
            <a:r>
              <a:rPr lang="sl-SI" altLang="sl-SI" sz="2800" dirty="0"/>
              <a:t/>
            </a:r>
            <a:br>
              <a:rPr lang="sl-SI" altLang="sl-SI" sz="2800" dirty="0"/>
            </a:br>
            <a:r>
              <a:rPr lang="sl-SI" altLang="sl-SI" sz="2800" dirty="0"/>
              <a:t/>
            </a:r>
            <a:br>
              <a:rPr lang="sl-SI" altLang="sl-SI" sz="2800" dirty="0"/>
            </a:br>
            <a:r>
              <a:rPr lang="sl-SI" altLang="sl-SI" sz="2800" dirty="0">
                <a:solidFill>
                  <a:srgbClr val="002060"/>
                </a:solidFill>
              </a:rPr>
              <a:t>2. DEL</a:t>
            </a:r>
            <a:br>
              <a:rPr lang="sl-SI" altLang="sl-SI" sz="2800" dirty="0">
                <a:solidFill>
                  <a:srgbClr val="002060"/>
                </a:solidFill>
              </a:rPr>
            </a:br>
            <a:r>
              <a:rPr lang="sl-SI" altLang="sl-SI" sz="2400" cap="none" dirty="0" smtClean="0">
                <a:solidFill>
                  <a:schemeClr val="bg1"/>
                </a:solidFill>
                <a:latin typeface="Arial" panose="020B0604020202020204" pitchFamily="34" charset="0"/>
                <a:cs typeface="Arial" panose="020B0604020202020204" pitchFamily="34" charset="0"/>
              </a:rPr>
              <a:t>Vse to je kmete pahnilo v globoko revščino, zato so se začeli ZEMLJIŠKIM gospodom upirati. </a:t>
            </a:r>
            <a:br>
              <a:rPr lang="sl-SI" altLang="sl-SI" sz="2400" cap="none" dirty="0" smtClean="0">
                <a:solidFill>
                  <a:schemeClr val="bg1"/>
                </a:solidFill>
                <a:latin typeface="Arial" panose="020B0604020202020204" pitchFamily="34" charset="0"/>
                <a:cs typeface="Arial" panose="020B0604020202020204" pitchFamily="34" charset="0"/>
              </a:rPr>
            </a:br>
            <a:r>
              <a:rPr lang="sl-SI" altLang="sl-SI" sz="2400" cap="none" dirty="0" smtClean="0">
                <a:solidFill>
                  <a:schemeClr val="bg1"/>
                </a:solidFill>
                <a:latin typeface="Arial" panose="020B0604020202020204" pitchFamily="34" charset="0"/>
                <a:cs typeface="Arial" panose="020B0604020202020204" pitchFamily="34" charset="0"/>
              </a:rPr>
              <a:t>Kmečki uporniki ali PUNTARJI so gradove napadali z vilami, grabljami in kosami, saj orožja niso imeli.</a:t>
            </a:r>
            <a:r>
              <a:rPr lang="sl-SI" altLang="sl-SI" sz="2400" cap="none" dirty="0" smtClean="0">
                <a:latin typeface="Arial" panose="020B0604020202020204" pitchFamily="34" charset="0"/>
                <a:cs typeface="Arial" panose="020B0604020202020204" pitchFamily="34" charset="0"/>
              </a:rPr>
              <a:t/>
            </a:r>
            <a:br>
              <a:rPr lang="sl-SI" altLang="sl-SI" sz="2400" cap="none" dirty="0" smtClean="0">
                <a:latin typeface="Arial" panose="020B0604020202020204" pitchFamily="34" charset="0"/>
                <a:cs typeface="Arial" panose="020B0604020202020204" pitchFamily="34" charset="0"/>
              </a:rPr>
            </a:br>
            <a:r>
              <a:rPr lang="sl-SI" altLang="sl-SI" sz="2400" cap="none" dirty="0" smtClean="0">
                <a:latin typeface="Arial" panose="020B0604020202020204" pitchFamily="34" charset="0"/>
                <a:cs typeface="Arial" panose="020B0604020202020204" pitchFamily="34" charset="0"/>
              </a:rPr>
              <a:t>                                                             </a:t>
            </a:r>
            <a:r>
              <a:rPr lang="sl-SI" altLang="sl-SI" sz="1600" cap="none" dirty="0" smtClean="0">
                <a:solidFill>
                  <a:schemeClr val="bg2"/>
                </a:solidFill>
                <a:latin typeface="Arial" panose="020B0604020202020204" pitchFamily="34" charset="0"/>
                <a:cs typeface="Arial" panose="020B0604020202020204" pitchFamily="34" charset="0"/>
              </a:rPr>
              <a:t>Kmečki upor ali punt</a:t>
            </a:r>
            <a:r>
              <a:rPr lang="sl-SI" altLang="sl-SI" sz="2400" cap="none" dirty="0" smtClean="0">
                <a:latin typeface="Arial" panose="020B0604020202020204" pitchFamily="34" charset="0"/>
                <a:cs typeface="Arial" panose="020B0604020202020204" pitchFamily="34" charset="0"/>
              </a:rPr>
              <a:t/>
            </a:r>
            <a:br>
              <a:rPr lang="sl-SI" altLang="sl-SI" sz="2400" cap="none" dirty="0" smtClean="0">
                <a:latin typeface="Arial" panose="020B0604020202020204" pitchFamily="34" charset="0"/>
                <a:cs typeface="Arial" panose="020B0604020202020204" pitchFamily="34" charset="0"/>
              </a:rPr>
            </a:br>
            <a:endParaRPr lang="sl-SI" altLang="sl-SI" sz="2400" dirty="0">
              <a:latin typeface="Arial" panose="020B0604020202020204" pitchFamily="34" charset="0"/>
              <a:cs typeface="Arial" panose="020B0604020202020204" pitchFamily="34" charset="0"/>
            </a:endParaRPr>
          </a:p>
        </p:txBody>
      </p:sp>
      <p:sp>
        <p:nvSpPr>
          <p:cNvPr id="33795" name="Rectangle 5"/>
          <p:cNvSpPr>
            <a:spLocks noGrp="1" noChangeArrowheads="1"/>
          </p:cNvSpPr>
          <p:nvPr>
            <p:ph type="body" sz="half" idx="1"/>
          </p:nvPr>
        </p:nvSpPr>
        <p:spPr/>
        <p:txBody>
          <a:bodyPr/>
          <a:lstStyle/>
          <a:p>
            <a:pPr>
              <a:buFont typeface="Wingdings" panose="05000000000000000000" pitchFamily="2" charset="2"/>
              <a:buNone/>
            </a:pPr>
            <a:r>
              <a:rPr lang="sl-SI" altLang="sl-SI" sz="2800" dirty="0"/>
              <a:t>  </a:t>
            </a:r>
          </a:p>
        </p:txBody>
      </p:sp>
      <p:pic>
        <p:nvPicPr>
          <p:cNvPr id="33796" name="Picture 5" descr="druzba0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425" y="2247901"/>
            <a:ext cx="4743450" cy="348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Označba mesta vsebine 3"/>
          <p:cNvSpPr>
            <a:spLocks noGrp="1"/>
          </p:cNvSpPr>
          <p:nvPr>
            <p:ph sz="quarter" idx="3"/>
          </p:nvPr>
        </p:nvSpPr>
        <p:spPr>
          <a:xfrm>
            <a:off x="1774825" y="2271713"/>
            <a:ext cx="4038600" cy="4292600"/>
          </a:xfrm>
        </p:spPr>
        <p:txBody>
          <a:bodyPr>
            <a:normAutofit fontScale="92500" lnSpcReduction="20000"/>
          </a:bodyPr>
          <a:lstStyle/>
          <a:p>
            <a:pPr marL="0" indent="0">
              <a:buNone/>
            </a:pPr>
            <a:r>
              <a:rPr lang="sl-SI" altLang="sl-SI" sz="2000" dirty="0" smtClean="0">
                <a:solidFill>
                  <a:schemeClr val="bg1"/>
                </a:solidFill>
                <a:latin typeface="Arial" panose="020B0604020202020204" pitchFamily="34" charset="0"/>
                <a:cs typeface="Arial" panose="020B0604020202020204" pitchFamily="34" charset="0"/>
              </a:rPr>
              <a:t>Na slovenskem se je zvrstilo veliko </a:t>
            </a:r>
            <a:r>
              <a:rPr lang="sl-SI" altLang="sl-SI" sz="2000" b="1" u="sng" dirty="0" smtClean="0">
                <a:solidFill>
                  <a:schemeClr val="bg1"/>
                </a:solidFill>
                <a:latin typeface="Arial" panose="020B0604020202020204" pitchFamily="34" charset="0"/>
                <a:cs typeface="Arial" panose="020B0604020202020204" pitchFamily="34" charset="0"/>
              </a:rPr>
              <a:t>uporov</a:t>
            </a:r>
            <a:r>
              <a:rPr lang="sl-SI" altLang="sl-SI" sz="2000" dirty="0" smtClean="0">
                <a:solidFill>
                  <a:schemeClr val="bg1"/>
                </a:solidFill>
                <a:latin typeface="Arial" panose="020B0604020202020204" pitchFamily="34" charset="0"/>
                <a:cs typeface="Arial" panose="020B0604020202020204" pitchFamily="34" charset="0"/>
              </a:rPr>
              <a:t>, vsi pa so se za kmete slabo končali. </a:t>
            </a:r>
          </a:p>
          <a:p>
            <a:pPr marL="0" indent="0">
              <a:buNone/>
            </a:pPr>
            <a:endParaRPr lang="sl-SI" altLang="sl-SI" sz="2000" dirty="0" smtClean="0">
              <a:solidFill>
                <a:schemeClr val="bg1"/>
              </a:solidFill>
              <a:latin typeface="Arial" panose="020B0604020202020204" pitchFamily="34" charset="0"/>
              <a:cs typeface="Arial" panose="020B0604020202020204" pitchFamily="34" charset="0"/>
            </a:endParaRPr>
          </a:p>
          <a:p>
            <a:pPr marL="0" indent="0">
              <a:buNone/>
            </a:pPr>
            <a:r>
              <a:rPr lang="sl-SI" altLang="sl-SI" sz="2000" dirty="0" smtClean="0">
                <a:solidFill>
                  <a:schemeClr val="bg1"/>
                </a:solidFill>
                <a:latin typeface="Arial" panose="020B0604020202020204" pitchFamily="34" charset="0"/>
                <a:cs typeface="Arial" panose="020B0604020202020204" pitchFamily="34" charset="0"/>
              </a:rPr>
              <a:t>Vzrok je bil v tem, da so bili kmetje slabo povezani in oboroženi samo z orodjem, plemiška vojska pa je bila izurjena in dobro oborožena. </a:t>
            </a:r>
            <a:br>
              <a:rPr lang="sl-SI" altLang="sl-SI" sz="2000" dirty="0" smtClean="0">
                <a:solidFill>
                  <a:schemeClr val="bg1"/>
                </a:solidFill>
                <a:latin typeface="Arial" panose="020B0604020202020204" pitchFamily="34" charset="0"/>
                <a:cs typeface="Arial" panose="020B0604020202020204" pitchFamily="34" charset="0"/>
              </a:rPr>
            </a:br>
            <a:endParaRPr lang="sl-SI" altLang="sl-SI" sz="2000" dirty="0" smtClean="0">
              <a:solidFill>
                <a:schemeClr val="bg1"/>
              </a:solidFill>
              <a:latin typeface="Arial" panose="020B0604020202020204" pitchFamily="34" charset="0"/>
              <a:cs typeface="Arial" panose="020B0604020202020204" pitchFamily="34" charset="0"/>
            </a:endParaRPr>
          </a:p>
          <a:p>
            <a:pPr marL="0" indent="0">
              <a:buNone/>
            </a:pPr>
            <a:r>
              <a:rPr lang="sl-SI" altLang="sl-SI" sz="2000" dirty="0" smtClean="0">
                <a:solidFill>
                  <a:schemeClr val="bg1"/>
                </a:solidFill>
                <a:latin typeface="Arial" panose="020B0604020202020204" pitchFamily="34" charset="0"/>
                <a:cs typeface="Arial" panose="020B0604020202020204" pitchFamily="34" charset="0"/>
              </a:rPr>
              <a:t>Plemiči so se nad upornimi kmeti kruto maščevali in jim nalagali še več dajatev in dela. </a:t>
            </a:r>
            <a:endParaRPr lang="sl-SI" altLang="sl-SI" sz="2000" dirty="0">
              <a:solidFill>
                <a:schemeClr val="bg1"/>
              </a:solidFill>
              <a:latin typeface="Arial" panose="020B0604020202020204" pitchFamily="34" charset="0"/>
              <a:cs typeface="Arial" panose="020B0604020202020204" pitchFamily="34" charset="0"/>
            </a:endParaRPr>
          </a:p>
        </p:txBody>
      </p:sp>
      <p:pic>
        <p:nvPicPr>
          <p:cNvPr id="2"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21213" y="2954383"/>
            <a:ext cx="609600" cy="609600"/>
          </a:xfrm>
          <a:prstGeom prst="rect">
            <a:avLst/>
          </a:prstGeom>
        </p:spPr>
      </p:pic>
    </p:spTree>
    <p:extLst>
      <p:ext uri="{BB962C8B-B14F-4D97-AF65-F5344CB8AC3E}">
        <p14:creationId xmlns:p14="http://schemas.microsoft.com/office/powerpoint/2010/main" val="12838663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4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274639"/>
            <a:ext cx="8229600" cy="490537"/>
          </a:xfrm>
        </p:spPr>
        <p:txBody>
          <a:bodyPr/>
          <a:lstStyle/>
          <a:p>
            <a:pPr eaLnBrk="1" hangingPunct="1"/>
            <a:r>
              <a:rPr lang="sl-SI" altLang="sl-SI" sz="2400" dirty="0">
                <a:solidFill>
                  <a:schemeClr val="bg1"/>
                </a:solidFill>
              </a:rPr>
              <a:t>ZAPIS V ZVEZEK</a:t>
            </a:r>
            <a:r>
              <a:rPr lang="sl-SI" altLang="sl-SI" sz="2000" dirty="0">
                <a:solidFill>
                  <a:schemeClr val="bg1"/>
                </a:solidFill>
              </a:rPr>
              <a:t>: </a:t>
            </a:r>
          </a:p>
        </p:txBody>
      </p:sp>
      <p:sp>
        <p:nvSpPr>
          <p:cNvPr id="34819" name="Rectangle 3"/>
          <p:cNvSpPr>
            <a:spLocks noGrp="1" noChangeArrowheads="1"/>
          </p:cNvSpPr>
          <p:nvPr>
            <p:ph type="body" idx="1"/>
          </p:nvPr>
        </p:nvSpPr>
        <p:spPr>
          <a:xfrm>
            <a:off x="1774825" y="765176"/>
            <a:ext cx="8642350" cy="5903913"/>
          </a:xfrm>
        </p:spPr>
        <p:txBody>
          <a:bodyPr>
            <a:normAutofit lnSpcReduction="10000"/>
          </a:bodyPr>
          <a:lstStyle/>
          <a:p>
            <a:pPr algn="ctr" eaLnBrk="1" hangingPunct="1">
              <a:lnSpc>
                <a:spcPct val="90000"/>
              </a:lnSpc>
              <a:buFont typeface="Wingdings" panose="05000000000000000000" pitchFamily="2" charset="2"/>
              <a:buNone/>
            </a:pPr>
            <a:r>
              <a:rPr lang="sl-SI" altLang="sl-SI" dirty="0" smtClean="0"/>
              <a:t>   </a:t>
            </a:r>
            <a:r>
              <a:rPr lang="sl-SI" altLang="sl-SI" sz="3600" b="1" dirty="0">
                <a:solidFill>
                  <a:srgbClr val="C00000"/>
                </a:solidFill>
              </a:rPr>
              <a:t>SREDNJI VEK</a:t>
            </a:r>
            <a:r>
              <a:rPr lang="sl-SI" altLang="sl-SI" sz="3600" b="1" dirty="0"/>
              <a:t> </a:t>
            </a:r>
          </a:p>
          <a:p>
            <a:pPr algn="ctr" eaLnBrk="1" hangingPunct="1">
              <a:lnSpc>
                <a:spcPct val="90000"/>
              </a:lnSpc>
              <a:buFont typeface="Wingdings" panose="05000000000000000000" pitchFamily="2" charset="2"/>
              <a:buNone/>
            </a:pPr>
            <a:r>
              <a:rPr lang="sl-SI" altLang="sl-SI" sz="2000" b="1" dirty="0">
                <a:solidFill>
                  <a:schemeClr val="bg1"/>
                </a:solidFill>
                <a:latin typeface="Arial" panose="020B0604020202020204" pitchFamily="34" charset="0"/>
                <a:cs typeface="Arial" panose="020B0604020202020204" pitchFamily="34" charset="0"/>
              </a:rPr>
              <a:t>Srednji vek je doba med letoma 500 in 1500 našega štetja.</a:t>
            </a:r>
          </a:p>
          <a:p>
            <a:pPr algn="ctr" eaLnBrk="1" hangingPunct="1">
              <a:lnSpc>
                <a:spcPct val="90000"/>
              </a:lnSpc>
              <a:buFont typeface="Wingdings" panose="05000000000000000000" pitchFamily="2" charset="2"/>
              <a:buNone/>
            </a:pPr>
            <a:r>
              <a:rPr lang="sl-SI" altLang="sl-SI" sz="2000" dirty="0">
                <a:solidFill>
                  <a:schemeClr val="bg1"/>
                </a:solidFill>
                <a:latin typeface="Arial" panose="020B0604020202020204" pitchFamily="34" charset="0"/>
                <a:cs typeface="Arial" panose="020B0604020202020204" pitchFamily="34" charset="0"/>
              </a:rPr>
              <a:t>To je čas gradov, grajskih gospodov, vitezov, turških napadov in brezpravnih tlačanov.</a:t>
            </a:r>
          </a:p>
          <a:p>
            <a:pPr algn="ctr" eaLnBrk="1" hangingPunct="1">
              <a:lnSpc>
                <a:spcPct val="90000"/>
              </a:lnSpc>
              <a:buFont typeface="Wingdings" panose="05000000000000000000" pitchFamily="2" charset="2"/>
              <a:buNone/>
            </a:pPr>
            <a:r>
              <a:rPr lang="sl-SI" altLang="sl-SI" sz="1800" dirty="0">
                <a:solidFill>
                  <a:srgbClr val="002060"/>
                </a:solidFill>
                <a:latin typeface="Arial" panose="020B0604020202020204" pitchFamily="34" charset="0"/>
                <a:cs typeface="Arial" panose="020B0604020202020204" pitchFamily="34" charset="0"/>
              </a:rPr>
              <a:t>(preriši časovni trak iz 1. drsnice)</a:t>
            </a:r>
          </a:p>
          <a:p>
            <a:pPr algn="ctr" eaLnBrk="1" hangingPunct="1">
              <a:lnSpc>
                <a:spcPct val="90000"/>
              </a:lnSpc>
              <a:buFont typeface="Wingdings" panose="05000000000000000000" pitchFamily="2" charset="2"/>
              <a:buNone/>
            </a:pPr>
            <a:r>
              <a:rPr lang="sl-SI" altLang="sl-SI" dirty="0" smtClean="0">
                <a:solidFill>
                  <a:srgbClr val="C00000"/>
                </a:solidFill>
                <a:latin typeface="Arial" panose="020B0604020202020204" pitchFamily="34" charset="0"/>
                <a:cs typeface="Arial" panose="020B0604020202020204" pitchFamily="34" charset="0"/>
              </a:rPr>
              <a:t>ŽIVLJENJE NA GRADU</a:t>
            </a:r>
          </a:p>
          <a:p>
            <a:pPr eaLnBrk="1" hangingPunct="1">
              <a:lnSpc>
                <a:spcPct val="90000"/>
              </a:lnSpc>
              <a:buFont typeface="Wingdings" panose="05000000000000000000" pitchFamily="2" charset="2"/>
              <a:buNone/>
            </a:pPr>
            <a:r>
              <a:rPr lang="sl-SI" altLang="sl-SI" sz="2000" dirty="0">
                <a:solidFill>
                  <a:schemeClr val="bg1"/>
                </a:solidFill>
                <a:latin typeface="Arial" panose="020B0604020202020204" pitchFamily="34" charset="0"/>
                <a:cs typeface="Arial" panose="020B0604020202020204" pitchFamily="34" charset="0"/>
              </a:rPr>
              <a:t>     Srednjeveški gradovi so bili pogosto postavljeni na težko dostopnih krajih. Utrdili so jih z debelim zidom, z vodnim jarkom in dvižnim mostom.</a:t>
            </a:r>
          </a:p>
          <a:p>
            <a:pPr eaLnBrk="1" hangingPunct="1">
              <a:lnSpc>
                <a:spcPct val="90000"/>
              </a:lnSpc>
              <a:buFont typeface="Wingdings" panose="05000000000000000000" pitchFamily="2" charset="2"/>
              <a:buNone/>
            </a:pPr>
            <a:r>
              <a:rPr lang="sl-SI" altLang="sl-SI" sz="2000" b="1" dirty="0">
                <a:solidFill>
                  <a:schemeClr val="bg1"/>
                </a:solidFill>
                <a:latin typeface="Arial" panose="020B0604020202020204" pitchFamily="34" charset="0"/>
                <a:cs typeface="Arial" panose="020B0604020202020204" pitchFamily="34" charset="0"/>
              </a:rPr>
              <a:t>     </a:t>
            </a:r>
            <a:r>
              <a:rPr lang="sl-SI" altLang="sl-SI" sz="2000" dirty="0">
                <a:solidFill>
                  <a:schemeClr val="bg1"/>
                </a:solidFill>
                <a:latin typeface="Arial" panose="020B0604020202020204" pitchFamily="34" charset="0"/>
                <a:cs typeface="Arial" panose="020B0604020202020204" pitchFamily="34" charset="0"/>
              </a:rPr>
              <a:t>Plemiške sinove so že od zgodnje mladosti vzgajali za viteze. Vitezi so morali hoditi v vojne in se udeleževati viteških turnirjev.</a:t>
            </a:r>
          </a:p>
          <a:p>
            <a:pPr eaLnBrk="1" hangingPunct="1">
              <a:lnSpc>
                <a:spcPct val="90000"/>
              </a:lnSpc>
              <a:buFont typeface="Wingdings" panose="05000000000000000000" pitchFamily="2" charset="2"/>
              <a:buNone/>
            </a:pPr>
            <a:r>
              <a:rPr lang="sl-SI" altLang="sl-SI" sz="2000" dirty="0">
                <a:solidFill>
                  <a:schemeClr val="bg1"/>
                </a:solidFill>
                <a:latin typeface="Arial" panose="020B0604020202020204" pitchFamily="34" charset="0"/>
                <a:cs typeface="Arial" panose="020B0604020202020204" pitchFamily="34" charset="0"/>
              </a:rPr>
              <a:t>     Življenje na gradovih ni bilo udobno, saj so bili prostori hladni, prepišni in opremljeni z enostavnim pohištvom. Niso imeli kopalnic, svetili so si z oljenkami ali baklami.</a:t>
            </a:r>
          </a:p>
          <a:p>
            <a:pPr eaLnBrk="1" hangingPunct="1">
              <a:lnSpc>
                <a:spcPct val="90000"/>
              </a:lnSpc>
              <a:buFont typeface="Wingdings" panose="05000000000000000000" pitchFamily="2" charset="2"/>
              <a:buNone/>
            </a:pPr>
            <a:endParaRPr lang="sl-SI" altLang="sl-SI" sz="2000" dirty="0">
              <a:solidFill>
                <a:schemeClr val="bg2"/>
              </a:solidFill>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None/>
            </a:pPr>
            <a:r>
              <a:rPr lang="sl-SI" altLang="sl-SI" sz="2000" dirty="0">
                <a:solidFill>
                  <a:schemeClr val="bg2"/>
                </a:solidFill>
                <a:latin typeface="Arial" panose="020B0604020202020204" pitchFamily="34" charset="0"/>
                <a:cs typeface="Arial" panose="020B0604020202020204" pitchFamily="34" charset="0"/>
              </a:rPr>
              <a:t>Če te zanima, si lahko ogledaš kratko predstavitev Celjskih grofov:</a:t>
            </a:r>
          </a:p>
          <a:p>
            <a:pPr eaLnBrk="1" hangingPunct="1">
              <a:lnSpc>
                <a:spcPct val="90000"/>
              </a:lnSpc>
              <a:buFont typeface="Wingdings" panose="05000000000000000000" pitchFamily="2" charset="2"/>
              <a:buNone/>
            </a:pPr>
            <a:r>
              <a:rPr lang="sl-SI" altLang="sl-SI" sz="2000" dirty="0">
                <a:hlinkClick r:id="rId3"/>
              </a:rPr>
              <a:t>https://www.youtube.com/watch?v=6dG6JWz5s0o</a:t>
            </a:r>
            <a:endParaRPr lang="sl-SI" altLang="sl-SI" sz="2000" dirty="0">
              <a:solidFill>
                <a:schemeClr val="bg2"/>
              </a:solidFill>
            </a:endParaRPr>
          </a:p>
          <a:p>
            <a:pPr eaLnBrk="1" hangingPunct="1">
              <a:lnSpc>
                <a:spcPct val="90000"/>
              </a:lnSpc>
              <a:buFont typeface="Wingdings" panose="05000000000000000000" pitchFamily="2" charset="2"/>
              <a:buNone/>
            </a:pPr>
            <a:endParaRPr lang="sl-SI" altLang="sl-SI" sz="2000" dirty="0"/>
          </a:p>
          <a:p>
            <a:pPr eaLnBrk="1" hangingPunct="1">
              <a:lnSpc>
                <a:spcPct val="90000"/>
              </a:lnSpc>
              <a:buFont typeface="Wingdings" panose="05000000000000000000" pitchFamily="2" charset="2"/>
              <a:buNone/>
            </a:pPr>
            <a:endParaRPr lang="sl-SI" altLang="sl-SI" sz="2000" b="1" dirty="0"/>
          </a:p>
          <a:p>
            <a:pPr eaLnBrk="1" hangingPunct="1">
              <a:lnSpc>
                <a:spcPct val="90000"/>
              </a:lnSpc>
              <a:buFont typeface="Wingdings" panose="05000000000000000000" pitchFamily="2" charset="2"/>
              <a:buNone/>
            </a:pPr>
            <a:endParaRPr lang="sl-SI" altLang="sl-SI" sz="2000" b="1" dirty="0"/>
          </a:p>
        </p:txBody>
      </p:sp>
    </p:spTree>
    <p:extLst>
      <p:ext uri="{BB962C8B-B14F-4D97-AF65-F5344CB8AC3E}">
        <p14:creationId xmlns:p14="http://schemas.microsoft.com/office/powerpoint/2010/main" val="3676084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slov 1"/>
          <p:cNvSpPr>
            <a:spLocks noGrp="1"/>
          </p:cNvSpPr>
          <p:nvPr>
            <p:ph type="title"/>
          </p:nvPr>
        </p:nvSpPr>
        <p:spPr>
          <a:xfrm>
            <a:off x="1774826" y="274638"/>
            <a:ext cx="8435975" cy="1714500"/>
          </a:xfrm>
        </p:spPr>
        <p:txBody>
          <a:bodyPr>
            <a:normAutofit fontScale="90000"/>
          </a:bodyPr>
          <a:lstStyle/>
          <a:p>
            <a:r>
              <a:rPr lang="sl-SI" altLang="sl-SI" sz="2400" dirty="0"/>
              <a:t/>
            </a:r>
            <a:br>
              <a:rPr lang="sl-SI" altLang="sl-SI" sz="2400" dirty="0"/>
            </a:br>
            <a:r>
              <a:rPr lang="sl-SI" altLang="sl-SI" sz="2400" dirty="0"/>
              <a:t/>
            </a:r>
            <a:br>
              <a:rPr lang="sl-SI" altLang="sl-SI" sz="2400" dirty="0"/>
            </a:br>
            <a:r>
              <a:rPr lang="sl-SI" altLang="sl-SI" sz="2400" dirty="0"/>
              <a:t/>
            </a:r>
            <a:br>
              <a:rPr lang="sl-SI" altLang="sl-SI" sz="2400" dirty="0"/>
            </a:br>
            <a:r>
              <a:rPr lang="sl-SI" altLang="sl-SI" sz="2400" dirty="0"/>
              <a:t/>
            </a:r>
            <a:br>
              <a:rPr lang="sl-SI" altLang="sl-SI" sz="2400" dirty="0"/>
            </a:br>
            <a:r>
              <a:rPr lang="sl-SI" altLang="sl-SI" sz="2400" dirty="0"/>
              <a:t/>
            </a:r>
            <a:br>
              <a:rPr lang="sl-SI" altLang="sl-SI" sz="2400" dirty="0"/>
            </a:br>
            <a:r>
              <a:rPr lang="sl-SI" altLang="sl-SI" sz="2400" dirty="0">
                <a:solidFill>
                  <a:schemeClr val="bg1"/>
                </a:solidFill>
                <a:latin typeface="Arial" panose="020B0604020202020204" pitchFamily="34" charset="0"/>
                <a:cs typeface="Arial" panose="020B0604020202020204" pitchFamily="34" charset="0"/>
              </a:rPr>
              <a:t>Naloge:</a:t>
            </a:r>
            <a:br>
              <a:rPr lang="sl-SI" altLang="sl-SI" sz="2400" dirty="0">
                <a:solidFill>
                  <a:schemeClr val="bg1"/>
                </a:solidFill>
                <a:latin typeface="Arial" panose="020B0604020202020204" pitchFamily="34" charset="0"/>
                <a:cs typeface="Arial" panose="020B0604020202020204" pitchFamily="34" charset="0"/>
              </a:rPr>
            </a:br>
            <a:r>
              <a:rPr lang="sl-SI" altLang="sl-SI" sz="2400" cap="none" dirty="0" smtClean="0">
                <a:solidFill>
                  <a:schemeClr val="bg1"/>
                </a:solidFill>
                <a:latin typeface="Arial" panose="020B0604020202020204" pitchFamily="34" charset="0"/>
                <a:cs typeface="Arial" panose="020B0604020202020204" pitchFamily="34" charset="0"/>
              </a:rPr>
              <a:t/>
            </a:r>
            <a:br>
              <a:rPr lang="sl-SI" altLang="sl-SI" sz="2400" cap="none" dirty="0" smtClean="0">
                <a:solidFill>
                  <a:schemeClr val="bg1"/>
                </a:solidFill>
                <a:latin typeface="Arial" panose="020B0604020202020204" pitchFamily="34" charset="0"/>
                <a:cs typeface="Arial" panose="020B0604020202020204" pitchFamily="34" charset="0"/>
              </a:rPr>
            </a:br>
            <a:r>
              <a:rPr lang="sl-SI" altLang="sl-SI" sz="2400" cap="none" dirty="0" smtClean="0">
                <a:solidFill>
                  <a:schemeClr val="bg1"/>
                </a:solidFill>
                <a:latin typeface="Arial" panose="020B0604020202020204" pitchFamily="34" charset="0"/>
                <a:cs typeface="Arial" panose="020B0604020202020204" pitchFamily="34" charset="0"/>
              </a:rPr>
              <a:t>1. V zvezek zapiši naslednje pojme in jih pojasni:</a:t>
            </a:r>
            <a:br>
              <a:rPr lang="sl-SI" altLang="sl-SI" sz="2400" cap="none" dirty="0" smtClean="0">
                <a:solidFill>
                  <a:schemeClr val="bg1"/>
                </a:solidFill>
                <a:latin typeface="Arial" panose="020B0604020202020204" pitchFamily="34" charset="0"/>
                <a:cs typeface="Arial" panose="020B0604020202020204" pitchFamily="34" charset="0"/>
              </a:rPr>
            </a:br>
            <a:r>
              <a:rPr lang="sl-SI" altLang="sl-SI" sz="2400" cap="none" dirty="0" smtClean="0">
                <a:solidFill>
                  <a:srgbClr val="002060"/>
                </a:solidFill>
                <a:latin typeface="Arial" panose="020B0604020202020204" pitchFamily="34" charset="0"/>
                <a:cs typeface="Arial" panose="020B0604020202020204" pitchFamily="34" charset="0"/>
              </a:rPr>
              <a:t>tlačani, grajski - ZEMLJIŠKI gospodje, tlaka, urbarji, kmečki upor, puntarji</a:t>
            </a:r>
            <a:r>
              <a:rPr lang="sl-SI" altLang="sl-SI" sz="2400" cap="none" dirty="0" smtClean="0">
                <a:latin typeface="Arial" panose="020B0604020202020204" pitchFamily="34" charset="0"/>
                <a:cs typeface="Arial" panose="020B0604020202020204" pitchFamily="34" charset="0"/>
              </a:rPr>
              <a:t>.</a:t>
            </a:r>
            <a:br>
              <a:rPr lang="sl-SI" altLang="sl-SI" sz="2400" cap="none" dirty="0" smtClean="0">
                <a:latin typeface="Arial" panose="020B0604020202020204" pitchFamily="34" charset="0"/>
                <a:cs typeface="Arial" panose="020B0604020202020204" pitchFamily="34" charset="0"/>
              </a:rPr>
            </a:br>
            <a:r>
              <a:rPr lang="sl-SI" altLang="sl-SI" sz="2400" cap="none" dirty="0" smtClean="0">
                <a:latin typeface="Arial" panose="020B0604020202020204" pitchFamily="34" charset="0"/>
                <a:cs typeface="Arial" panose="020B0604020202020204" pitchFamily="34" charset="0"/>
              </a:rPr>
              <a:t/>
            </a:r>
            <a:br>
              <a:rPr lang="sl-SI" altLang="sl-SI" sz="2400" cap="none" dirty="0" smtClean="0">
                <a:latin typeface="Arial" panose="020B0604020202020204" pitchFamily="34" charset="0"/>
                <a:cs typeface="Arial" panose="020B0604020202020204" pitchFamily="34" charset="0"/>
              </a:rPr>
            </a:br>
            <a:r>
              <a:rPr lang="sl-SI" altLang="sl-SI" sz="2400" dirty="0">
                <a:latin typeface="Arial" panose="020B0604020202020204" pitchFamily="34" charset="0"/>
                <a:cs typeface="Arial" panose="020B0604020202020204" pitchFamily="34" charset="0"/>
              </a:rPr>
              <a:t/>
            </a:r>
            <a:br>
              <a:rPr lang="sl-SI" altLang="sl-SI" sz="2400" dirty="0">
                <a:latin typeface="Arial" panose="020B0604020202020204" pitchFamily="34" charset="0"/>
                <a:cs typeface="Arial" panose="020B0604020202020204" pitchFamily="34" charset="0"/>
              </a:rPr>
            </a:br>
            <a:r>
              <a:rPr lang="sl-SI" altLang="sl-SI" sz="2400" dirty="0">
                <a:latin typeface="Arial" panose="020B0604020202020204" pitchFamily="34" charset="0"/>
                <a:cs typeface="Arial" panose="020B0604020202020204" pitchFamily="34" charset="0"/>
              </a:rPr>
              <a:t/>
            </a:r>
            <a:br>
              <a:rPr lang="sl-SI" altLang="sl-SI" sz="2400" dirty="0">
                <a:latin typeface="Arial" panose="020B0604020202020204" pitchFamily="34" charset="0"/>
                <a:cs typeface="Arial" panose="020B0604020202020204" pitchFamily="34" charset="0"/>
              </a:rPr>
            </a:br>
            <a:endParaRPr lang="sl-SI" altLang="sl-SI" sz="2400" dirty="0">
              <a:latin typeface="Arial" panose="020B0604020202020204" pitchFamily="34" charset="0"/>
              <a:cs typeface="Arial" panose="020B0604020202020204" pitchFamily="34" charset="0"/>
            </a:endParaRPr>
          </a:p>
        </p:txBody>
      </p:sp>
      <p:sp>
        <p:nvSpPr>
          <p:cNvPr id="36867" name="Označba mesta vsebine 3"/>
          <p:cNvSpPr>
            <a:spLocks noGrp="1"/>
          </p:cNvSpPr>
          <p:nvPr>
            <p:ph sz="quarter" idx="2"/>
          </p:nvPr>
        </p:nvSpPr>
        <p:spPr>
          <a:xfrm>
            <a:off x="1524000" y="1989137"/>
            <a:ext cx="8686800" cy="4452003"/>
          </a:xfrm>
        </p:spPr>
        <p:txBody>
          <a:bodyPr>
            <a:normAutofit lnSpcReduction="10000"/>
          </a:bodyPr>
          <a:lstStyle/>
          <a:p>
            <a:pPr marL="0" indent="0">
              <a:buNone/>
            </a:pPr>
            <a:r>
              <a:rPr lang="sl-SI" altLang="sl-SI" dirty="0"/>
              <a:t>   </a:t>
            </a:r>
          </a:p>
          <a:p>
            <a:pPr marL="0" indent="0">
              <a:buNone/>
            </a:pPr>
            <a:r>
              <a:rPr lang="sl-SI" altLang="sl-SI" dirty="0"/>
              <a:t>   </a:t>
            </a:r>
            <a:r>
              <a:rPr lang="sl-SI" altLang="sl-SI" dirty="0">
                <a:solidFill>
                  <a:schemeClr val="bg1"/>
                </a:solidFill>
              </a:rPr>
              <a:t>2</a:t>
            </a:r>
            <a:r>
              <a:rPr lang="sl-SI" altLang="sl-SI" dirty="0">
                <a:solidFill>
                  <a:schemeClr val="bg1"/>
                </a:solidFill>
                <a:latin typeface="Arial" panose="020B0604020202020204" pitchFamily="34" charset="0"/>
                <a:cs typeface="Arial" panose="020B0604020202020204" pitchFamily="34" charset="0"/>
              </a:rPr>
              <a:t>. V učbeniku na str. razišči, kateri trije veliki kmečki upori</a:t>
            </a:r>
          </a:p>
          <a:p>
            <a:pPr marL="0" indent="0">
              <a:buNone/>
            </a:pPr>
            <a:r>
              <a:rPr lang="sl-SI" altLang="sl-SI" dirty="0">
                <a:solidFill>
                  <a:schemeClr val="bg1"/>
                </a:solidFill>
                <a:latin typeface="Arial" panose="020B0604020202020204" pitchFamily="34" charset="0"/>
                <a:cs typeface="Arial" panose="020B0604020202020204" pitchFamily="34" charset="0"/>
              </a:rPr>
              <a:t>      so bili na Slovenskem. Zapiši imena in letnico vsakega</a:t>
            </a:r>
          </a:p>
          <a:p>
            <a:pPr marL="0" indent="0">
              <a:buNone/>
            </a:pPr>
            <a:r>
              <a:rPr lang="sl-SI" altLang="sl-SI" dirty="0">
                <a:solidFill>
                  <a:schemeClr val="bg1"/>
                </a:solidFill>
                <a:latin typeface="Arial" panose="020B0604020202020204" pitchFamily="34" charset="0"/>
                <a:cs typeface="Arial" panose="020B0604020202020204" pitchFamily="34" charset="0"/>
              </a:rPr>
              <a:t>      upora. </a:t>
            </a:r>
          </a:p>
          <a:p>
            <a:pPr marL="0" indent="0">
              <a:buNone/>
            </a:pPr>
            <a:r>
              <a:rPr lang="sl-SI" altLang="sl-SI" dirty="0">
                <a:solidFill>
                  <a:schemeClr val="bg1"/>
                </a:solidFill>
                <a:latin typeface="Arial" panose="020B0604020202020204" pitchFamily="34" charset="0"/>
                <a:cs typeface="Arial" panose="020B0604020202020204" pitchFamily="34" charset="0"/>
              </a:rPr>
              <a:t>  </a:t>
            </a:r>
          </a:p>
          <a:p>
            <a:pPr marL="0" indent="0">
              <a:buNone/>
            </a:pPr>
            <a:r>
              <a:rPr lang="sl-SI" altLang="sl-SI" dirty="0">
                <a:solidFill>
                  <a:schemeClr val="bg1"/>
                </a:solidFill>
                <a:latin typeface="Arial" panose="020B0604020202020204" pitchFamily="34" charset="0"/>
                <a:cs typeface="Arial" panose="020B0604020202020204" pitchFamily="34" charset="0"/>
              </a:rPr>
              <a:t>   3. Pesem Le vkup, le vkup uboga gmajna se nauči peti.</a:t>
            </a:r>
          </a:p>
          <a:p>
            <a:pPr marL="0" indent="0">
              <a:buNone/>
            </a:pPr>
            <a:r>
              <a:rPr lang="sl-SI" altLang="sl-SI" dirty="0">
                <a:solidFill>
                  <a:schemeClr val="bg1"/>
                </a:solidFill>
                <a:latin typeface="Arial" panose="020B0604020202020204" pitchFamily="34" charset="0"/>
                <a:cs typeface="Arial" panose="020B0604020202020204" pitchFamily="34" charset="0"/>
              </a:rPr>
              <a:t>       (Navodila imaš na drsnici za GUM)</a:t>
            </a:r>
          </a:p>
          <a:p>
            <a:pPr marL="0" indent="0">
              <a:buNone/>
            </a:pPr>
            <a:r>
              <a:rPr lang="sl-SI" dirty="0">
                <a:hlinkClick r:id="rId2"/>
              </a:rPr>
              <a:t>https://www.youtube.com/watch?v=JO2ms-1k91k</a:t>
            </a:r>
            <a:endParaRPr lang="sl-SI" alt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28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92314" y="549276"/>
            <a:ext cx="8218487" cy="2519363"/>
          </a:xfrm>
        </p:spPr>
        <p:txBody>
          <a:bodyPr>
            <a:normAutofit fontScale="90000"/>
          </a:bodyPr>
          <a:lstStyle/>
          <a:p>
            <a:pPr eaLnBrk="1" hangingPunct="1"/>
            <a:r>
              <a:rPr lang="sl-SI" altLang="sl-SI" sz="2600" dirty="0"/>
              <a:t/>
            </a:r>
            <a:br>
              <a:rPr lang="sl-SI" altLang="sl-SI" sz="2600" dirty="0"/>
            </a:br>
            <a:r>
              <a:rPr lang="sl-SI" altLang="sl-SI" sz="2600" dirty="0"/>
              <a:t/>
            </a:r>
            <a:br>
              <a:rPr lang="sl-SI" altLang="sl-SI" sz="2600" dirty="0"/>
            </a:br>
            <a:r>
              <a:rPr lang="sl-SI" altLang="sl-SI" sz="2600" dirty="0"/>
              <a:t/>
            </a:r>
            <a:br>
              <a:rPr lang="sl-SI" altLang="sl-SI" sz="2600" dirty="0"/>
            </a:br>
            <a:r>
              <a:rPr lang="sl-SI" altLang="sl-SI" sz="2600" dirty="0"/>
              <a:t/>
            </a:r>
            <a:br>
              <a:rPr lang="sl-SI" altLang="sl-SI" sz="2600" dirty="0"/>
            </a:br>
            <a:r>
              <a:rPr lang="sl-SI" altLang="sl-SI" sz="2600" dirty="0"/>
              <a:t/>
            </a:r>
            <a:br>
              <a:rPr lang="sl-SI" altLang="sl-SI" sz="2600" dirty="0"/>
            </a:br>
            <a:r>
              <a:rPr lang="sl-SI" altLang="sl-SI" sz="2600" dirty="0"/>
              <a:t/>
            </a:r>
            <a:br>
              <a:rPr lang="sl-SI" altLang="sl-SI" sz="2600" dirty="0"/>
            </a:br>
            <a:r>
              <a:rPr lang="sl-SI" altLang="sl-SI" sz="2600" dirty="0"/>
              <a:t/>
            </a:r>
            <a:br>
              <a:rPr lang="sl-SI" altLang="sl-SI" sz="2600" dirty="0"/>
            </a:br>
            <a:r>
              <a:rPr lang="sl-SI" altLang="sl-SI" sz="2600" dirty="0"/>
              <a:t/>
            </a:r>
            <a:br>
              <a:rPr lang="sl-SI" altLang="sl-SI" sz="2600" dirty="0"/>
            </a:br>
            <a:r>
              <a:rPr lang="sl-SI" altLang="sl-SI" sz="2600" dirty="0"/>
              <a:t/>
            </a:r>
            <a:br>
              <a:rPr lang="sl-SI" altLang="sl-SI" sz="2600" dirty="0"/>
            </a:br>
            <a:r>
              <a:rPr lang="sl-SI" altLang="sl-SI" sz="2600" dirty="0"/>
              <a:t/>
            </a:r>
            <a:br>
              <a:rPr lang="sl-SI" altLang="sl-SI" sz="2600" dirty="0"/>
            </a:br>
            <a:r>
              <a:rPr lang="sl-SI" altLang="sl-SI" sz="2600" dirty="0"/>
              <a:t/>
            </a:r>
            <a:br>
              <a:rPr lang="sl-SI" altLang="sl-SI" sz="2600" dirty="0"/>
            </a:br>
            <a:r>
              <a:rPr lang="sl-SI" altLang="sl-SI" sz="2600" dirty="0"/>
              <a:t/>
            </a:r>
            <a:br>
              <a:rPr lang="sl-SI" altLang="sl-SI" sz="2600" dirty="0"/>
            </a:br>
            <a:r>
              <a:rPr lang="sl-SI" altLang="sl-SI" sz="2400" cap="none" dirty="0" smtClean="0">
                <a:solidFill>
                  <a:schemeClr val="bg1"/>
                </a:solidFill>
                <a:latin typeface="Arial" panose="020B0604020202020204" pitchFamily="34" charset="0"/>
                <a:cs typeface="Arial" panose="020B0604020202020204" pitchFamily="34" charset="0"/>
              </a:rPr>
              <a:t>Lastnike gradov </a:t>
            </a:r>
            <a:br>
              <a:rPr lang="sl-SI" altLang="sl-SI" sz="2400" cap="none" dirty="0" smtClean="0">
                <a:solidFill>
                  <a:schemeClr val="bg1"/>
                </a:solidFill>
                <a:latin typeface="Arial" panose="020B0604020202020204" pitchFamily="34" charset="0"/>
                <a:cs typeface="Arial" panose="020B0604020202020204" pitchFamily="34" charset="0"/>
              </a:rPr>
            </a:br>
            <a:r>
              <a:rPr lang="sl-SI" altLang="sl-SI" sz="2400" cap="none" dirty="0" smtClean="0">
                <a:solidFill>
                  <a:schemeClr val="bg1"/>
                </a:solidFill>
                <a:latin typeface="Arial" panose="020B0604020202020204" pitchFamily="34" charset="0"/>
                <a:cs typeface="Arial" panose="020B0604020202020204" pitchFamily="34" charset="0"/>
              </a:rPr>
              <a:t>imenujemo tudi </a:t>
            </a:r>
            <a:r>
              <a:rPr lang="sl-SI" altLang="sl-SI" sz="2400" cap="none" dirty="0" smtClean="0">
                <a:solidFill>
                  <a:srgbClr val="FF0000"/>
                </a:solidFill>
                <a:latin typeface="Arial" panose="020B0604020202020204" pitchFamily="34" charset="0"/>
                <a:cs typeface="Arial" panose="020B0604020202020204" pitchFamily="34" charset="0"/>
              </a:rPr>
              <a:t>PLEMIČI</a:t>
            </a:r>
            <a:r>
              <a:rPr lang="sl-SI" altLang="sl-SI" sz="2400" cap="none" dirty="0" smtClean="0">
                <a:latin typeface="Arial" panose="020B0604020202020204" pitchFamily="34" charset="0"/>
                <a:cs typeface="Arial" panose="020B0604020202020204" pitchFamily="34" charset="0"/>
              </a:rPr>
              <a:t> </a:t>
            </a:r>
            <a:r>
              <a:rPr lang="sl-SI" altLang="sl-SI" sz="2400" cap="none" dirty="0" smtClean="0">
                <a:solidFill>
                  <a:schemeClr val="bg1"/>
                </a:solidFill>
                <a:latin typeface="Arial" panose="020B0604020202020204" pitchFamily="34" charset="0"/>
                <a:cs typeface="Arial" panose="020B0604020202020204" pitchFamily="34" charset="0"/>
              </a:rPr>
              <a:t>ALI</a:t>
            </a:r>
            <a:r>
              <a:rPr lang="sl-SI" altLang="sl-SI" sz="2400" cap="none" dirty="0" smtClean="0">
                <a:latin typeface="Arial" panose="020B0604020202020204" pitchFamily="34" charset="0"/>
                <a:cs typeface="Arial" panose="020B0604020202020204" pitchFamily="34" charset="0"/>
              </a:rPr>
              <a:t> </a:t>
            </a:r>
            <a:br>
              <a:rPr lang="sl-SI" altLang="sl-SI" sz="2400" cap="none" dirty="0" smtClean="0">
                <a:latin typeface="Arial" panose="020B0604020202020204" pitchFamily="34" charset="0"/>
                <a:cs typeface="Arial" panose="020B0604020202020204" pitchFamily="34" charset="0"/>
              </a:rPr>
            </a:br>
            <a:r>
              <a:rPr lang="sl-SI" altLang="sl-SI" sz="2400" cap="none" dirty="0" smtClean="0">
                <a:solidFill>
                  <a:srgbClr val="FF0000"/>
                </a:solidFill>
                <a:latin typeface="Arial" panose="020B0604020202020204" pitchFamily="34" charset="0"/>
                <a:cs typeface="Arial" panose="020B0604020202020204" pitchFamily="34" charset="0"/>
              </a:rPr>
              <a:t>GRAJSKI GOSPODJE.</a:t>
            </a:r>
            <a:r>
              <a:rPr lang="sl-SI" altLang="sl-SI" sz="2400" cap="none" dirty="0" smtClean="0">
                <a:latin typeface="Arial" panose="020B0604020202020204" pitchFamily="34" charset="0"/>
                <a:cs typeface="Arial" panose="020B0604020202020204" pitchFamily="34" charset="0"/>
              </a:rPr>
              <a:t/>
            </a:r>
            <a:br>
              <a:rPr lang="sl-SI" altLang="sl-SI" sz="2400" cap="none" dirty="0" smtClean="0">
                <a:latin typeface="Arial" panose="020B0604020202020204" pitchFamily="34" charset="0"/>
                <a:cs typeface="Arial" panose="020B0604020202020204" pitchFamily="34" charset="0"/>
              </a:rPr>
            </a:br>
            <a:r>
              <a:rPr lang="sl-SI" altLang="sl-SI" sz="2400" cap="none" dirty="0" smtClean="0">
                <a:latin typeface="Arial" panose="020B0604020202020204" pitchFamily="34" charset="0"/>
                <a:cs typeface="Arial" panose="020B0604020202020204" pitchFamily="34" charset="0"/>
              </a:rPr>
              <a:t/>
            </a:r>
            <a:br>
              <a:rPr lang="sl-SI" altLang="sl-SI" sz="2400" cap="none" dirty="0" smtClean="0">
                <a:latin typeface="Arial" panose="020B0604020202020204" pitchFamily="34" charset="0"/>
                <a:cs typeface="Arial" panose="020B0604020202020204" pitchFamily="34" charset="0"/>
              </a:rPr>
            </a:br>
            <a:r>
              <a:rPr lang="sl-SI" altLang="sl-SI" sz="2400" cap="none" dirty="0">
                <a:solidFill>
                  <a:schemeClr val="bg1"/>
                </a:solidFill>
                <a:latin typeface="Arial" panose="020B0604020202020204" pitchFamily="34" charset="0"/>
                <a:cs typeface="Arial" panose="020B0604020202020204" pitchFamily="34" charset="0"/>
              </a:rPr>
              <a:t>P</a:t>
            </a:r>
            <a:r>
              <a:rPr lang="sl-SI" altLang="sl-SI" sz="2400" cap="none" dirty="0" smtClean="0">
                <a:solidFill>
                  <a:schemeClr val="bg1"/>
                </a:solidFill>
                <a:latin typeface="Arial" panose="020B0604020202020204" pitchFamily="34" charset="0"/>
                <a:cs typeface="Arial" panose="020B0604020202020204" pitchFamily="34" charset="0"/>
              </a:rPr>
              <a:t>oleg njih so na gradovih živeli tudi </a:t>
            </a:r>
            <a:br>
              <a:rPr lang="sl-SI" altLang="sl-SI" sz="2400" cap="none" dirty="0" smtClean="0">
                <a:solidFill>
                  <a:schemeClr val="bg1"/>
                </a:solidFill>
                <a:latin typeface="Arial" panose="020B0604020202020204" pitchFamily="34" charset="0"/>
                <a:cs typeface="Arial" panose="020B0604020202020204" pitchFamily="34" charset="0"/>
              </a:rPr>
            </a:br>
            <a:r>
              <a:rPr lang="sl-SI" altLang="sl-SI" sz="2400" u="sng" cap="none" dirty="0" smtClean="0">
                <a:solidFill>
                  <a:schemeClr val="bg1"/>
                </a:solidFill>
                <a:latin typeface="Arial" panose="020B0604020202020204" pitchFamily="34" charset="0"/>
                <a:cs typeface="Arial" panose="020B0604020202020204" pitchFamily="34" charset="0"/>
              </a:rPr>
              <a:t>vitezi</a:t>
            </a:r>
            <a:r>
              <a:rPr lang="sl-SI" altLang="sl-SI" sz="2400" cap="none" dirty="0" smtClean="0">
                <a:solidFill>
                  <a:schemeClr val="bg1"/>
                </a:solidFill>
                <a:latin typeface="Arial" panose="020B0604020202020204" pitchFamily="34" charset="0"/>
                <a:cs typeface="Arial" panose="020B0604020202020204" pitchFamily="34" charset="0"/>
              </a:rPr>
              <a:t> in </a:t>
            </a:r>
            <a:r>
              <a:rPr lang="sl-SI" altLang="sl-SI" sz="2400" u="sng" cap="none" dirty="0" smtClean="0">
                <a:solidFill>
                  <a:schemeClr val="bg1"/>
                </a:solidFill>
                <a:latin typeface="Arial" panose="020B0604020202020204" pitchFamily="34" charset="0"/>
                <a:cs typeface="Arial" panose="020B0604020202020204" pitchFamily="34" charset="0"/>
              </a:rPr>
              <a:t>služabniki</a:t>
            </a:r>
            <a:r>
              <a:rPr lang="sl-SI" altLang="sl-SI" sz="2400" cap="none" dirty="0" smtClean="0">
                <a:solidFill>
                  <a:schemeClr val="bg1"/>
                </a:solidFill>
                <a:latin typeface="Arial" panose="020B0604020202020204" pitchFamily="34" charset="0"/>
                <a:cs typeface="Arial" panose="020B0604020202020204" pitchFamily="34" charset="0"/>
              </a:rPr>
              <a:t>, ki so</a:t>
            </a:r>
            <a:br>
              <a:rPr lang="sl-SI" altLang="sl-SI" sz="2400" cap="none" dirty="0" smtClean="0">
                <a:solidFill>
                  <a:schemeClr val="bg1"/>
                </a:solidFill>
                <a:latin typeface="Arial" panose="020B0604020202020204" pitchFamily="34" charset="0"/>
                <a:cs typeface="Arial" panose="020B0604020202020204" pitchFamily="34" charset="0"/>
              </a:rPr>
            </a:br>
            <a:r>
              <a:rPr lang="sl-SI" altLang="sl-SI" sz="2400" cap="none" dirty="0" smtClean="0">
                <a:solidFill>
                  <a:schemeClr val="bg1"/>
                </a:solidFill>
                <a:latin typeface="Arial" panose="020B0604020202020204" pitchFamily="34" charset="0"/>
                <a:cs typeface="Arial" panose="020B0604020202020204" pitchFamily="34" charset="0"/>
              </a:rPr>
              <a:t>za grajske gospode </a:t>
            </a:r>
            <a:br>
              <a:rPr lang="sl-SI" altLang="sl-SI" sz="2400" cap="none" dirty="0" smtClean="0">
                <a:solidFill>
                  <a:schemeClr val="bg1"/>
                </a:solidFill>
                <a:latin typeface="Arial" panose="020B0604020202020204" pitchFamily="34" charset="0"/>
                <a:cs typeface="Arial" panose="020B0604020202020204" pitchFamily="34" charset="0"/>
              </a:rPr>
            </a:br>
            <a:r>
              <a:rPr lang="sl-SI" altLang="sl-SI" sz="2400" cap="none" dirty="0" smtClean="0">
                <a:solidFill>
                  <a:schemeClr val="bg1"/>
                </a:solidFill>
                <a:latin typeface="Arial" panose="020B0604020202020204" pitchFamily="34" charset="0"/>
                <a:cs typeface="Arial" panose="020B0604020202020204" pitchFamily="34" charset="0"/>
              </a:rPr>
              <a:t>opravljali različna opravila.</a:t>
            </a:r>
            <a:br>
              <a:rPr lang="sl-SI" altLang="sl-SI" sz="2400" cap="none" dirty="0" smtClean="0">
                <a:solidFill>
                  <a:schemeClr val="bg1"/>
                </a:solidFill>
                <a:latin typeface="Arial" panose="020B0604020202020204" pitchFamily="34" charset="0"/>
                <a:cs typeface="Arial" panose="020B0604020202020204" pitchFamily="34" charset="0"/>
              </a:rPr>
            </a:br>
            <a:r>
              <a:rPr lang="sl-SI" altLang="sl-SI" sz="2400" cap="none" dirty="0" smtClean="0">
                <a:solidFill>
                  <a:schemeClr val="bg1"/>
                </a:solidFill>
                <a:latin typeface="Arial" panose="020B0604020202020204" pitchFamily="34" charset="0"/>
                <a:cs typeface="Arial" panose="020B0604020202020204" pitchFamily="34" charset="0"/>
              </a:rPr>
              <a:t/>
            </a:r>
            <a:br>
              <a:rPr lang="sl-SI" altLang="sl-SI" sz="2400" cap="none" dirty="0" smtClean="0">
                <a:solidFill>
                  <a:schemeClr val="bg1"/>
                </a:solidFill>
                <a:latin typeface="Arial" panose="020B0604020202020204" pitchFamily="34" charset="0"/>
                <a:cs typeface="Arial" panose="020B0604020202020204" pitchFamily="34" charset="0"/>
              </a:rPr>
            </a:br>
            <a:r>
              <a:rPr lang="sl-SI" altLang="sl-SI" sz="2400" cap="none" dirty="0" smtClean="0">
                <a:solidFill>
                  <a:schemeClr val="bg1"/>
                </a:solidFill>
                <a:latin typeface="Arial" panose="020B0604020202020204" pitchFamily="34" charset="0"/>
                <a:cs typeface="Arial" panose="020B0604020202020204" pitchFamily="34" charset="0"/>
              </a:rPr>
              <a:t>Plemiči so bili lastniki vseh</a:t>
            </a:r>
            <a:br>
              <a:rPr lang="sl-SI" altLang="sl-SI" sz="2400" cap="none" dirty="0" smtClean="0">
                <a:solidFill>
                  <a:schemeClr val="bg1"/>
                </a:solidFill>
                <a:latin typeface="Arial" panose="020B0604020202020204" pitchFamily="34" charset="0"/>
                <a:cs typeface="Arial" panose="020B0604020202020204" pitchFamily="34" charset="0"/>
              </a:rPr>
            </a:br>
            <a:r>
              <a:rPr lang="sl-SI" altLang="sl-SI" sz="2400" cap="none" dirty="0" smtClean="0">
                <a:solidFill>
                  <a:schemeClr val="bg1"/>
                </a:solidFill>
                <a:latin typeface="Arial" panose="020B0604020202020204" pitchFamily="34" charset="0"/>
                <a:cs typeface="Arial" panose="020B0604020202020204" pitchFamily="34" charset="0"/>
              </a:rPr>
              <a:t>gozdov in vse zemlje v okolici.</a:t>
            </a:r>
            <a:br>
              <a:rPr lang="sl-SI" altLang="sl-SI" sz="2400" cap="none" dirty="0" smtClean="0">
                <a:solidFill>
                  <a:schemeClr val="bg1"/>
                </a:solidFill>
                <a:latin typeface="Arial" panose="020B0604020202020204" pitchFamily="34" charset="0"/>
                <a:cs typeface="Arial" panose="020B0604020202020204" pitchFamily="34" charset="0"/>
              </a:rPr>
            </a:br>
            <a:r>
              <a:rPr lang="sl-SI" altLang="sl-SI" sz="2400" cap="none" dirty="0" smtClean="0">
                <a:solidFill>
                  <a:schemeClr val="bg1"/>
                </a:solidFill>
                <a:latin typeface="Arial" panose="020B0604020202020204" pitchFamily="34" charset="0"/>
                <a:cs typeface="Arial" panose="020B0604020202020204" pitchFamily="34" charset="0"/>
              </a:rPr>
              <a:t>Njihovo zemljo so brez plačila </a:t>
            </a:r>
            <a:br>
              <a:rPr lang="sl-SI" altLang="sl-SI" sz="2400" cap="none" dirty="0" smtClean="0">
                <a:solidFill>
                  <a:schemeClr val="bg1"/>
                </a:solidFill>
                <a:latin typeface="Arial" panose="020B0604020202020204" pitchFamily="34" charset="0"/>
                <a:cs typeface="Arial" panose="020B0604020202020204" pitchFamily="34" charset="0"/>
              </a:rPr>
            </a:br>
            <a:r>
              <a:rPr lang="sl-SI" altLang="sl-SI" sz="2400" cap="none" dirty="0" smtClean="0">
                <a:solidFill>
                  <a:schemeClr val="bg1"/>
                </a:solidFill>
                <a:latin typeface="Arial" panose="020B0604020202020204" pitchFamily="34" charset="0"/>
                <a:cs typeface="Arial" panose="020B0604020202020204" pitchFamily="34" charset="0"/>
              </a:rPr>
              <a:t>morali obdelovati</a:t>
            </a:r>
            <a:br>
              <a:rPr lang="sl-SI" altLang="sl-SI" sz="2400" cap="none" dirty="0" smtClean="0">
                <a:solidFill>
                  <a:schemeClr val="bg1"/>
                </a:solidFill>
                <a:latin typeface="Arial" panose="020B0604020202020204" pitchFamily="34" charset="0"/>
                <a:cs typeface="Arial" panose="020B0604020202020204" pitchFamily="34" charset="0"/>
              </a:rPr>
            </a:br>
            <a:r>
              <a:rPr lang="sl-SI" altLang="sl-SI" sz="2400" cap="none" dirty="0" smtClean="0">
                <a:solidFill>
                  <a:schemeClr val="bg1"/>
                </a:solidFill>
                <a:latin typeface="Arial" panose="020B0604020202020204" pitchFamily="34" charset="0"/>
                <a:cs typeface="Arial" panose="020B0604020202020204" pitchFamily="34" charset="0"/>
              </a:rPr>
              <a:t>kmetje – </a:t>
            </a:r>
            <a:r>
              <a:rPr lang="sl-SI" altLang="sl-SI" sz="2400" cap="none" dirty="0" smtClean="0">
                <a:solidFill>
                  <a:srgbClr val="FF0000"/>
                </a:solidFill>
                <a:latin typeface="Arial" panose="020B0604020202020204" pitchFamily="34" charset="0"/>
                <a:cs typeface="Arial" panose="020B0604020202020204" pitchFamily="34" charset="0"/>
              </a:rPr>
              <a:t>TLAČANI.</a:t>
            </a:r>
            <a:r>
              <a:rPr lang="sl-SI" altLang="sl-SI" sz="2400" cap="none" dirty="0" smtClean="0">
                <a:latin typeface="Arial" panose="020B0604020202020204" pitchFamily="34" charset="0"/>
                <a:cs typeface="Arial" panose="020B0604020202020204" pitchFamily="34" charset="0"/>
              </a:rPr>
              <a:t/>
            </a:r>
            <a:br>
              <a:rPr lang="sl-SI" altLang="sl-SI" sz="2400" cap="none" dirty="0" smtClean="0">
                <a:latin typeface="Arial" panose="020B0604020202020204" pitchFamily="34" charset="0"/>
                <a:cs typeface="Arial" panose="020B0604020202020204" pitchFamily="34" charset="0"/>
              </a:rPr>
            </a:br>
            <a:r>
              <a:rPr lang="sl-SI" altLang="sl-SI" sz="2600" dirty="0"/>
              <a:t/>
            </a:r>
            <a:br>
              <a:rPr lang="sl-SI" altLang="sl-SI" sz="2600" dirty="0"/>
            </a:br>
            <a:r>
              <a:rPr lang="sl-SI" altLang="sl-SI" sz="2600" dirty="0"/>
              <a:t/>
            </a:r>
            <a:br>
              <a:rPr lang="sl-SI" altLang="sl-SI" sz="2600" dirty="0"/>
            </a:br>
            <a:endParaRPr lang="sl-SI" altLang="sl-SI" sz="2600" dirty="0"/>
          </a:p>
        </p:txBody>
      </p:sp>
      <p:pic>
        <p:nvPicPr>
          <p:cNvPr id="19459" name="Picture 7" descr="ideo_3129_grad"/>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6578600" y="2781301"/>
            <a:ext cx="3944938"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Slika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10350" y="847726"/>
            <a:ext cx="35433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6242085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9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sl-SI" altLang="sl-SI" sz="3400" dirty="0">
                <a:solidFill>
                  <a:schemeClr val="bg1"/>
                </a:solidFill>
              </a:rPr>
              <a:t>Kje so gradili gradove?</a:t>
            </a:r>
          </a:p>
        </p:txBody>
      </p:sp>
      <p:sp>
        <p:nvSpPr>
          <p:cNvPr id="21507" name="Rectangle 5"/>
          <p:cNvSpPr>
            <a:spLocks noGrp="1" noChangeArrowheads="1"/>
          </p:cNvSpPr>
          <p:nvPr>
            <p:ph type="body" sz="half" idx="1"/>
          </p:nvPr>
        </p:nvSpPr>
        <p:spPr>
          <a:xfrm>
            <a:off x="1981200" y="1600201"/>
            <a:ext cx="3754438" cy="4492625"/>
          </a:xfrm>
        </p:spPr>
        <p:txBody>
          <a:bodyPr>
            <a:normAutofit lnSpcReduction="10000"/>
          </a:bodyPr>
          <a:lstStyle/>
          <a:p>
            <a:pPr eaLnBrk="1" hangingPunct="1">
              <a:lnSpc>
                <a:spcPct val="90000"/>
              </a:lnSpc>
              <a:buFont typeface="Wingdings" panose="05000000000000000000" pitchFamily="2" charset="2"/>
              <a:buNone/>
            </a:pPr>
            <a:r>
              <a:rPr lang="sl-SI" altLang="sl-SI" sz="2800" dirty="0"/>
              <a:t>   </a:t>
            </a:r>
          </a:p>
          <a:p>
            <a:pPr eaLnBrk="1" hangingPunct="1">
              <a:lnSpc>
                <a:spcPct val="90000"/>
              </a:lnSpc>
              <a:buFont typeface="Wingdings" panose="05000000000000000000" pitchFamily="2" charset="2"/>
              <a:buNone/>
            </a:pPr>
            <a:r>
              <a:rPr lang="sl-SI" altLang="sl-SI" sz="2800" dirty="0"/>
              <a:t>   </a:t>
            </a:r>
            <a:r>
              <a:rPr lang="sl-SI" altLang="sl-SI" sz="2800" dirty="0">
                <a:solidFill>
                  <a:schemeClr val="bg1"/>
                </a:solidFill>
                <a:latin typeface="Arial" panose="020B0604020202020204" pitchFamily="34" charset="0"/>
                <a:cs typeface="Arial" panose="020B0604020202020204" pitchFamily="34" charset="0"/>
              </a:rPr>
              <a:t>Srednjeveški gradovi so bili pogosto postavljeni na težko dostopnih krajih, običajno na hribu. Obdali so jih z debelim obzidjem in strelnimi linami.</a:t>
            </a:r>
          </a:p>
          <a:p>
            <a:pPr eaLnBrk="1" hangingPunct="1">
              <a:lnSpc>
                <a:spcPct val="90000"/>
              </a:lnSpc>
              <a:buFont typeface="Wingdings" panose="05000000000000000000" pitchFamily="2" charset="2"/>
              <a:buNone/>
            </a:pPr>
            <a:endParaRPr lang="sl-SI" altLang="sl-SI" sz="2800" dirty="0"/>
          </a:p>
          <a:p>
            <a:pPr eaLnBrk="1" hangingPunct="1">
              <a:lnSpc>
                <a:spcPct val="90000"/>
              </a:lnSpc>
              <a:buFont typeface="Wingdings" panose="05000000000000000000" pitchFamily="2" charset="2"/>
              <a:buNone/>
            </a:pPr>
            <a:r>
              <a:rPr lang="sl-SI" altLang="sl-SI" sz="2800" dirty="0"/>
              <a:t>                      </a:t>
            </a:r>
            <a:r>
              <a:rPr lang="sl-SI" altLang="sl-SI" sz="2000" dirty="0">
                <a:solidFill>
                  <a:schemeClr val="bg2"/>
                </a:solidFill>
              </a:rPr>
              <a:t>Blejski grad</a:t>
            </a:r>
            <a:r>
              <a:rPr lang="sl-SI" altLang="sl-SI" sz="2000" dirty="0"/>
              <a:t> </a:t>
            </a:r>
          </a:p>
        </p:txBody>
      </p:sp>
      <p:sp>
        <p:nvSpPr>
          <p:cNvPr id="21508" name="Text Box 8"/>
          <p:cNvSpPr txBox="1">
            <a:spLocks noChangeArrowheads="1"/>
          </p:cNvSpPr>
          <p:nvPr/>
        </p:nvSpPr>
        <p:spPr bwMode="auto">
          <a:xfrm>
            <a:off x="7331075" y="2560639"/>
            <a:ext cx="29527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sl-SI" altLang="sl-SI" sz="1800">
                <a:solidFill>
                  <a:schemeClr val="bg2"/>
                </a:solidFill>
              </a:rPr>
              <a:t>Celjski Stari grad</a:t>
            </a:r>
            <a:r>
              <a:rPr lang="sl-SI" altLang="sl-SI" sz="1800"/>
              <a:t>.</a:t>
            </a:r>
          </a:p>
        </p:txBody>
      </p:sp>
      <p:pic>
        <p:nvPicPr>
          <p:cNvPr id="21509" name="Označba mesta vsebine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27800" y="287338"/>
            <a:ext cx="3779838" cy="2260600"/>
          </a:xfrm>
        </p:spPr>
      </p:pic>
      <p:pic>
        <p:nvPicPr>
          <p:cNvPr id="21510" name="Picture 7" descr="grad_10_sh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3316288"/>
            <a:ext cx="4038600" cy="302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65155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PICT5590"/>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898901" y="274639"/>
            <a:ext cx="4392613" cy="5856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Text Box 6"/>
          <p:cNvSpPr txBox="1">
            <a:spLocks noChangeArrowheads="1"/>
          </p:cNvSpPr>
          <p:nvPr/>
        </p:nvSpPr>
        <p:spPr bwMode="auto">
          <a:xfrm>
            <a:off x="2135188" y="1844675"/>
            <a:ext cx="165735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sl-SI" altLang="sl-SI" sz="2400" dirty="0">
                <a:solidFill>
                  <a:schemeClr val="bg1"/>
                </a:solidFill>
              </a:rPr>
              <a:t>Vhod v grad je največkrat vodil preko dvižnega mostu, pod katerim je tekla voda</a:t>
            </a:r>
            <a:r>
              <a:rPr lang="sl-SI" altLang="sl-SI" sz="1800" dirty="0"/>
              <a:t>.</a:t>
            </a:r>
          </a:p>
        </p:txBody>
      </p:sp>
    </p:spTree>
    <p:extLst>
      <p:ext uri="{BB962C8B-B14F-4D97-AF65-F5344CB8AC3E}">
        <p14:creationId xmlns:p14="http://schemas.microsoft.com/office/powerpoint/2010/main" val="4045461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1981200" y="274639"/>
            <a:ext cx="8229600" cy="1430337"/>
          </a:xfrm>
        </p:spPr>
        <p:txBody>
          <a:bodyPr/>
          <a:lstStyle/>
          <a:p>
            <a:pPr algn="ctr" eaLnBrk="1" hangingPunct="1"/>
            <a:r>
              <a:rPr lang="sl-SI" altLang="sl-SI" sz="2600" cap="none" dirty="0" smtClean="0">
                <a:solidFill>
                  <a:schemeClr val="bg1"/>
                </a:solidFill>
                <a:latin typeface="Arial" panose="020B0604020202020204" pitchFamily="34" charset="0"/>
                <a:cs typeface="Arial" panose="020B0604020202020204" pitchFamily="34" charset="0"/>
              </a:rPr>
              <a:t>Vsaka plemiška družina je imela svoj grb, ki je pomenil njihov razpoznavni znak. </a:t>
            </a:r>
            <a:r>
              <a:rPr lang="sl-SI" altLang="sl-SI" sz="2600" cap="none" dirty="0" smtClean="0">
                <a:latin typeface="Arial" panose="020B0604020202020204" pitchFamily="34" charset="0"/>
                <a:cs typeface="Arial" panose="020B0604020202020204" pitchFamily="34" charset="0"/>
              </a:rPr>
              <a:t/>
            </a:r>
            <a:br>
              <a:rPr lang="sl-SI" altLang="sl-SI" sz="2600" cap="none" dirty="0" smtClean="0">
                <a:latin typeface="Arial" panose="020B0604020202020204" pitchFamily="34" charset="0"/>
                <a:cs typeface="Arial" panose="020B0604020202020204" pitchFamily="34" charset="0"/>
              </a:rPr>
            </a:br>
            <a:r>
              <a:rPr lang="sl-SI" altLang="sl-SI" sz="2600" cap="none" dirty="0" smtClean="0">
                <a:latin typeface="Arial" panose="020B0604020202020204" pitchFamily="34" charset="0"/>
                <a:cs typeface="Arial" panose="020B0604020202020204" pitchFamily="34" charset="0"/>
              </a:rPr>
              <a:t>     </a:t>
            </a:r>
            <a:r>
              <a:rPr lang="sl-SI" altLang="sl-SI" sz="2600" cap="none" dirty="0" smtClean="0">
                <a:solidFill>
                  <a:schemeClr val="bg2"/>
                </a:solidFill>
                <a:latin typeface="Arial" panose="020B0604020202020204" pitchFamily="34" charset="0"/>
                <a:cs typeface="Arial" panose="020B0604020202020204" pitchFamily="34" charset="0"/>
              </a:rPr>
              <a:t>Grb celjskih grofov</a:t>
            </a:r>
            <a:endParaRPr lang="sl-SI" altLang="sl-SI" sz="2600" cap="none" dirty="0">
              <a:solidFill>
                <a:schemeClr val="bg2"/>
              </a:solidFill>
              <a:latin typeface="Arial" panose="020B0604020202020204" pitchFamily="34" charset="0"/>
              <a:cs typeface="Arial" panose="020B0604020202020204" pitchFamily="34" charset="0"/>
            </a:endParaRPr>
          </a:p>
        </p:txBody>
      </p:sp>
      <p:pic>
        <p:nvPicPr>
          <p:cNvPr id="25603" name="Picture 6" descr="istr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1200" y="3159125"/>
            <a:ext cx="2160588" cy="2679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9" descr="prusija"/>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39114" y="3087689"/>
            <a:ext cx="2071687" cy="2822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AutoShape 12" descr="Celjski grofje - Wikipedija, prosta enciklopedija"/>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sl-SI" altLang="sl-SI" sz="1800"/>
          </a:p>
        </p:txBody>
      </p:sp>
      <p:pic>
        <p:nvPicPr>
          <p:cNvPr id="25606"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3074" y="1529284"/>
            <a:ext cx="32416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40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normAutofit/>
          </a:bodyPr>
          <a:lstStyle/>
          <a:p>
            <a:pPr eaLnBrk="1" hangingPunct="1"/>
            <a:r>
              <a:rPr lang="sl-SI" altLang="sl-SI" sz="2600" cap="none" dirty="0" smtClean="0">
                <a:solidFill>
                  <a:schemeClr val="bg1"/>
                </a:solidFill>
                <a:latin typeface="Arial" panose="020B0604020202020204" pitchFamily="34" charset="0"/>
                <a:cs typeface="Arial" panose="020B0604020202020204" pitchFamily="34" charset="0"/>
              </a:rPr>
              <a:t>Grajski gospodje so hodili na lov in se udeleževali viteških turnirjev. Vitezi so se urili v lokostrelstvu, mečevanju in bojevanju na konju. Vitezi so morali hoditi tudi v vojne.</a:t>
            </a:r>
            <a:endParaRPr lang="sl-SI" altLang="sl-SI" sz="2600" cap="none" dirty="0">
              <a:solidFill>
                <a:schemeClr val="bg1"/>
              </a:solidFill>
              <a:latin typeface="Arial" panose="020B0604020202020204" pitchFamily="34" charset="0"/>
              <a:cs typeface="Arial" panose="020B0604020202020204" pitchFamily="34" charset="0"/>
            </a:endParaRPr>
          </a:p>
        </p:txBody>
      </p:sp>
      <p:pic>
        <p:nvPicPr>
          <p:cNvPr id="27651" name="Picture 6" descr="NIN branitelj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52651" y="1918250"/>
            <a:ext cx="6974024" cy="4750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77583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nekoc00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8075" y="2908301"/>
            <a:ext cx="4300538"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p:cNvSpPr txBox="1">
            <a:spLocks noChangeArrowheads="1"/>
          </p:cNvSpPr>
          <p:nvPr/>
        </p:nvSpPr>
        <p:spPr bwMode="auto">
          <a:xfrm>
            <a:off x="8256588" y="5746750"/>
            <a:ext cx="23034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sl-SI" altLang="sl-SI" sz="1800" dirty="0">
                <a:solidFill>
                  <a:schemeClr val="bg1"/>
                </a:solidFill>
              </a:rPr>
              <a:t>skladišča, shrambe</a:t>
            </a:r>
          </a:p>
        </p:txBody>
      </p:sp>
      <p:sp>
        <p:nvSpPr>
          <p:cNvPr id="29700" name="Text Box 6"/>
          <p:cNvSpPr txBox="1">
            <a:spLocks noChangeArrowheads="1"/>
          </p:cNvSpPr>
          <p:nvPr/>
        </p:nvSpPr>
        <p:spPr bwMode="auto">
          <a:xfrm>
            <a:off x="8474076" y="5172074"/>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sl-SI" altLang="sl-SI" sz="1800" dirty="0">
                <a:solidFill>
                  <a:schemeClr val="bg1"/>
                </a:solidFill>
              </a:rPr>
              <a:t>kuhinja</a:t>
            </a:r>
          </a:p>
        </p:txBody>
      </p:sp>
      <p:sp>
        <p:nvSpPr>
          <p:cNvPr id="29701" name="Text Box 7"/>
          <p:cNvSpPr txBox="1">
            <a:spLocks noChangeArrowheads="1"/>
          </p:cNvSpPr>
          <p:nvPr/>
        </p:nvSpPr>
        <p:spPr bwMode="auto">
          <a:xfrm>
            <a:off x="8305801" y="4433889"/>
            <a:ext cx="18954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sl-SI" altLang="sl-SI" sz="1800" dirty="0">
                <a:solidFill>
                  <a:schemeClr val="bg1"/>
                </a:solidFill>
              </a:rPr>
              <a:t>bivalni prostori</a:t>
            </a:r>
          </a:p>
        </p:txBody>
      </p:sp>
      <p:sp>
        <p:nvSpPr>
          <p:cNvPr id="29702" name="Text Box 8"/>
          <p:cNvSpPr txBox="1">
            <a:spLocks noChangeArrowheads="1"/>
          </p:cNvSpPr>
          <p:nvPr/>
        </p:nvSpPr>
        <p:spPr bwMode="auto">
          <a:xfrm>
            <a:off x="8256589" y="3587750"/>
            <a:ext cx="1944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sl-SI" altLang="sl-SI" sz="1800" dirty="0">
                <a:solidFill>
                  <a:schemeClr val="bg1"/>
                </a:solidFill>
              </a:rPr>
              <a:t>Prostori vojakov, stražarjev</a:t>
            </a:r>
          </a:p>
        </p:txBody>
      </p:sp>
      <p:sp>
        <p:nvSpPr>
          <p:cNvPr id="29703" name="Text Box 8"/>
          <p:cNvSpPr txBox="1">
            <a:spLocks noChangeArrowheads="1"/>
          </p:cNvSpPr>
          <p:nvPr/>
        </p:nvSpPr>
        <p:spPr bwMode="auto">
          <a:xfrm>
            <a:off x="2122488" y="488951"/>
            <a:ext cx="8291512"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sl-SI" altLang="sl-SI" sz="2400" dirty="0">
                <a:solidFill>
                  <a:schemeClr val="bg1"/>
                </a:solidFill>
              </a:rPr>
              <a:t>Notranjost gradu ni bila tako udobna, kot pripovedujejo pravljice. Na oknih so imeli živalske kože, saj je bilo steklo izredno drago. Svetili so si z oljenkami ali baklami. Oblačila, posodo in nakit so hranili v skrinjah. Pogosto je bilo v gradovih kljub kaminom zelo hladno. Kopalnic niso imeli in tudi za higieno niso pretirano skrbeli.</a:t>
            </a:r>
          </a:p>
        </p:txBody>
      </p:sp>
      <p:pic>
        <p:nvPicPr>
          <p:cNvPr id="3"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12888" y="3070225"/>
            <a:ext cx="609600" cy="609600"/>
          </a:xfrm>
          <a:prstGeom prst="rect">
            <a:avLst/>
          </a:prstGeom>
        </p:spPr>
      </p:pic>
    </p:spTree>
    <p:extLst>
      <p:ext uri="{BB962C8B-B14F-4D97-AF65-F5344CB8AC3E}">
        <p14:creationId xmlns:p14="http://schemas.microsoft.com/office/powerpoint/2010/main" val="2223151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12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1981201" y="298361"/>
            <a:ext cx="8229600" cy="1804760"/>
          </a:xfrm>
        </p:spPr>
        <p:txBody>
          <a:bodyPr>
            <a:normAutofit fontScale="90000"/>
          </a:bodyPr>
          <a:lstStyle/>
          <a:p>
            <a:r>
              <a:rPr lang="sl-SI" altLang="sl-SI" sz="2400" cap="none" dirty="0" smtClean="0">
                <a:latin typeface="Arial" panose="020B0604020202020204" pitchFamily="34" charset="0"/>
                <a:cs typeface="Arial" panose="020B0604020202020204" pitchFamily="34" charset="0"/>
              </a:rPr>
              <a:t/>
            </a:r>
            <a:br>
              <a:rPr lang="sl-SI" altLang="sl-SI" sz="2400" cap="none" dirty="0" smtClean="0">
                <a:latin typeface="Arial" panose="020B0604020202020204" pitchFamily="34" charset="0"/>
                <a:cs typeface="Arial" panose="020B0604020202020204" pitchFamily="34" charset="0"/>
              </a:rPr>
            </a:br>
            <a:r>
              <a:rPr lang="sl-SI" altLang="sl-SI" sz="2400" cap="none" dirty="0" smtClean="0">
                <a:latin typeface="Arial" panose="020B0604020202020204" pitchFamily="34" charset="0"/>
                <a:cs typeface="Arial" panose="020B0604020202020204" pitchFamily="34" charset="0"/>
              </a:rPr>
              <a:t/>
            </a:r>
            <a:br>
              <a:rPr lang="sl-SI" altLang="sl-SI" sz="2400" cap="none" dirty="0" smtClean="0">
                <a:latin typeface="Arial" panose="020B0604020202020204" pitchFamily="34" charset="0"/>
                <a:cs typeface="Arial" panose="020B0604020202020204" pitchFamily="34" charset="0"/>
              </a:rPr>
            </a:br>
            <a:r>
              <a:rPr lang="sl-SI" altLang="sl-SI" sz="2400" cap="none" dirty="0">
                <a:latin typeface="Arial" panose="020B0604020202020204" pitchFamily="34" charset="0"/>
                <a:cs typeface="Arial" panose="020B0604020202020204" pitchFamily="34" charset="0"/>
              </a:rPr>
              <a:t/>
            </a:r>
            <a:br>
              <a:rPr lang="sl-SI" altLang="sl-SI" sz="2400" cap="none" dirty="0">
                <a:latin typeface="Arial" panose="020B0604020202020204" pitchFamily="34" charset="0"/>
                <a:cs typeface="Arial" panose="020B0604020202020204" pitchFamily="34" charset="0"/>
              </a:rPr>
            </a:br>
            <a:r>
              <a:rPr lang="sl-SI" altLang="sl-SI" sz="2400" cap="none" dirty="0" smtClean="0">
                <a:solidFill>
                  <a:schemeClr val="bg1"/>
                </a:solidFill>
                <a:latin typeface="Arial" panose="020B0604020202020204" pitchFamily="34" charset="0"/>
                <a:cs typeface="Arial" panose="020B0604020202020204" pitchFamily="34" charset="0"/>
              </a:rPr>
              <a:t>Povsem drugačno pa je bilo življenje kmetov. Živeli so v skromnih kočah iz kamna, lesa ali ilovice. Vse dni, razen nedelje, so morali od jutra do večera brez plačila delati za grajskega gospoda. </a:t>
            </a:r>
            <a:r>
              <a:rPr lang="sl-SI" altLang="sl-SI" sz="2400" cap="none" dirty="0" smtClean="0">
                <a:solidFill>
                  <a:schemeClr val="bg1"/>
                </a:solidFill>
              </a:rPr>
              <a:t/>
            </a:r>
            <a:br>
              <a:rPr lang="sl-SI" altLang="sl-SI" sz="2400" cap="none" dirty="0" smtClean="0">
                <a:solidFill>
                  <a:schemeClr val="bg1"/>
                </a:solidFill>
              </a:rPr>
            </a:br>
            <a:r>
              <a:rPr lang="sl-SI" altLang="sl-SI" sz="1800" cap="none" dirty="0" smtClean="0">
                <a:solidFill>
                  <a:schemeClr val="bg2"/>
                </a:solidFill>
              </a:rPr>
              <a:t>Oglej si slikovno predstavitev življenja tlačanov:</a:t>
            </a:r>
            <a:r>
              <a:rPr lang="sl-SI" altLang="sl-SI" sz="1800" cap="none" dirty="0">
                <a:solidFill>
                  <a:schemeClr val="bg2"/>
                </a:solidFill>
              </a:rPr>
              <a:t/>
            </a:r>
            <a:br>
              <a:rPr lang="sl-SI" altLang="sl-SI" sz="1800" cap="none" dirty="0">
                <a:solidFill>
                  <a:schemeClr val="bg2"/>
                </a:solidFill>
              </a:rPr>
            </a:br>
            <a:r>
              <a:rPr lang="sl-SI" altLang="sl-SI" sz="2400" cap="none" dirty="0">
                <a:latin typeface="Arial" panose="020B0604020202020204" pitchFamily="34" charset="0"/>
                <a:cs typeface="Arial" panose="020B0604020202020204" pitchFamily="34" charset="0"/>
                <a:hlinkClick r:id="rId2"/>
              </a:rPr>
              <a:t>https://</a:t>
            </a:r>
            <a:r>
              <a:rPr lang="sl-SI" altLang="sl-SI" sz="2400" cap="none" dirty="0" smtClean="0">
                <a:latin typeface="Arial" panose="020B0604020202020204" pitchFamily="34" charset="0"/>
                <a:cs typeface="Arial" panose="020B0604020202020204" pitchFamily="34" charset="0"/>
                <a:hlinkClick r:id="rId2"/>
              </a:rPr>
              <a:t>www.youtube.com/watch?v=Wlj2XIyn6rY&amp;t=7s</a:t>
            </a:r>
            <a:r>
              <a:rPr lang="sl-SI" altLang="sl-SI" sz="2400" cap="none" dirty="0" smtClean="0">
                <a:latin typeface="Arial" panose="020B0604020202020204" pitchFamily="34" charset="0"/>
                <a:cs typeface="Arial" panose="020B0604020202020204" pitchFamily="34" charset="0"/>
              </a:rPr>
              <a:t/>
            </a:r>
            <a:br>
              <a:rPr lang="sl-SI" altLang="sl-SI" sz="2400" cap="none" dirty="0" smtClean="0">
                <a:latin typeface="Arial" panose="020B0604020202020204" pitchFamily="34" charset="0"/>
                <a:cs typeface="Arial" panose="020B0604020202020204" pitchFamily="34" charset="0"/>
              </a:rPr>
            </a:br>
            <a:r>
              <a:rPr lang="sl-SI" altLang="sl-SI" sz="2400" cap="none" dirty="0">
                <a:solidFill>
                  <a:prstClr val="white"/>
                </a:solidFill>
                <a:latin typeface="Arial" panose="020B0604020202020204" pitchFamily="34" charset="0"/>
                <a:cs typeface="Arial" panose="020B0604020202020204" pitchFamily="34" charset="0"/>
              </a:rPr>
              <a:t/>
            </a:r>
            <a:br>
              <a:rPr lang="sl-SI" altLang="sl-SI" sz="2400" cap="none" dirty="0">
                <a:solidFill>
                  <a:prstClr val="white"/>
                </a:solidFill>
                <a:latin typeface="Arial" panose="020B0604020202020204" pitchFamily="34" charset="0"/>
                <a:cs typeface="Arial" panose="020B0604020202020204" pitchFamily="34" charset="0"/>
              </a:rPr>
            </a:br>
            <a:r>
              <a:rPr lang="sl-SI" altLang="sl-SI" sz="2400" cap="none" dirty="0" smtClean="0">
                <a:solidFill>
                  <a:prstClr val="white"/>
                </a:solidFill>
                <a:latin typeface="Arial" panose="020B0604020202020204" pitchFamily="34" charset="0"/>
                <a:cs typeface="Arial" panose="020B0604020202020204" pitchFamily="34" charset="0"/>
              </a:rPr>
              <a:t/>
            </a:r>
            <a:br>
              <a:rPr lang="sl-SI" altLang="sl-SI" sz="2400" cap="none" dirty="0" smtClean="0">
                <a:solidFill>
                  <a:prstClr val="white"/>
                </a:solidFill>
                <a:latin typeface="Arial" panose="020B0604020202020204" pitchFamily="34" charset="0"/>
                <a:cs typeface="Arial" panose="020B0604020202020204" pitchFamily="34" charset="0"/>
              </a:rPr>
            </a:br>
            <a:endParaRPr lang="sl-SI" altLang="sl-SI" sz="2400" dirty="0"/>
          </a:p>
        </p:txBody>
      </p:sp>
      <p:sp>
        <p:nvSpPr>
          <p:cNvPr id="31747" name="Rectangle 6"/>
          <p:cNvSpPr>
            <a:spLocks noGrp="1" noChangeArrowheads="1"/>
          </p:cNvSpPr>
          <p:nvPr>
            <p:ph type="body" sz="half" idx="2"/>
          </p:nvPr>
        </p:nvSpPr>
        <p:spPr>
          <a:xfrm>
            <a:off x="6456364" y="2442755"/>
            <a:ext cx="3754437" cy="4081872"/>
          </a:xfrm>
        </p:spPr>
        <p:txBody>
          <a:bodyPr>
            <a:normAutofit/>
          </a:bodyPr>
          <a:lstStyle/>
          <a:p>
            <a:pPr eaLnBrk="1" hangingPunct="1">
              <a:buFont typeface="Wingdings" panose="05000000000000000000" pitchFamily="2" charset="2"/>
              <a:buNone/>
            </a:pPr>
            <a:r>
              <a:rPr lang="sl-SI" altLang="sl-SI" sz="1900" dirty="0">
                <a:solidFill>
                  <a:schemeClr val="bg1"/>
                </a:solidFill>
                <a:latin typeface="Arial" panose="020B0604020202020204" pitchFamily="34" charset="0"/>
                <a:cs typeface="Arial" panose="020B0604020202020204" pitchFamily="34" charset="0"/>
              </a:rPr>
              <a:t>Jedli so predvsem žitno kašo, mleko in zelenjavo, zelo redko pa sir, ribe ali meso. Velikokrat so bili lačni. </a:t>
            </a:r>
          </a:p>
          <a:p>
            <a:pPr eaLnBrk="1" hangingPunct="1">
              <a:buFont typeface="Wingdings" panose="05000000000000000000" pitchFamily="2" charset="2"/>
              <a:buNone/>
            </a:pPr>
            <a:r>
              <a:rPr lang="sl-SI" altLang="sl-SI" sz="1900" dirty="0">
                <a:solidFill>
                  <a:schemeClr val="bg1"/>
                </a:solidFill>
                <a:latin typeface="Arial" panose="020B0604020202020204" pitchFamily="34" charset="0"/>
                <a:cs typeface="Arial" panose="020B0604020202020204" pitchFamily="34" charset="0"/>
              </a:rPr>
              <a:t>Družine so imele veliko otrok, zato ni bilo dovolj hrane za vse, pestile so jih tudi različne bolezni.</a:t>
            </a:r>
          </a:p>
          <a:p>
            <a:pPr eaLnBrk="1" hangingPunct="1">
              <a:buFont typeface="Wingdings" panose="05000000000000000000" pitchFamily="2" charset="2"/>
              <a:buNone/>
            </a:pPr>
            <a:r>
              <a:rPr lang="sl-SI" altLang="sl-SI" sz="1900" dirty="0">
                <a:solidFill>
                  <a:schemeClr val="bg1"/>
                </a:solidFill>
                <a:latin typeface="Arial" panose="020B0604020202020204" pitchFamily="34" charset="0"/>
                <a:cs typeface="Arial" panose="020B0604020202020204" pitchFamily="34" charset="0"/>
              </a:rPr>
              <a:t>Poleg tega so jih v tistem času napadali Turki.</a:t>
            </a:r>
          </a:p>
          <a:p>
            <a:pPr eaLnBrk="1" hangingPunct="1">
              <a:buFont typeface="Wingdings" panose="05000000000000000000" pitchFamily="2" charset="2"/>
              <a:buNone/>
            </a:pPr>
            <a:endParaRPr lang="sl-SI" altLang="sl-SI" dirty="0"/>
          </a:p>
        </p:txBody>
      </p:sp>
      <p:pic>
        <p:nvPicPr>
          <p:cNvPr id="31748" name="Picture 7" descr="druzba000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74826" y="2584450"/>
            <a:ext cx="4321175" cy="3511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16072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1981200" y="188914"/>
            <a:ext cx="8229600" cy="1228725"/>
          </a:xfrm>
        </p:spPr>
        <p:txBody>
          <a:bodyPr>
            <a:normAutofit/>
          </a:bodyPr>
          <a:lstStyle/>
          <a:p>
            <a:pPr eaLnBrk="1" hangingPunct="1"/>
            <a:r>
              <a:rPr lang="sl-SI" altLang="sl-SI" sz="2400" dirty="0"/>
              <a:t/>
            </a:r>
            <a:br>
              <a:rPr lang="sl-SI" altLang="sl-SI" sz="2400" dirty="0"/>
            </a:br>
            <a:r>
              <a:rPr lang="sl-SI" altLang="sl-SI" sz="2400" cap="none" dirty="0" smtClean="0">
                <a:solidFill>
                  <a:schemeClr val="bg1"/>
                </a:solidFill>
                <a:latin typeface="Arial" panose="020B0604020202020204" pitchFamily="34" charset="0"/>
                <a:cs typeface="Arial" panose="020B0604020202020204" pitchFamily="34" charset="0"/>
              </a:rPr>
              <a:t>Kmete v srednjem veku imenujemo tudi </a:t>
            </a:r>
            <a:r>
              <a:rPr lang="sl-SI" altLang="sl-SI" sz="2400" b="1" cap="none" dirty="0" smtClean="0">
                <a:solidFill>
                  <a:schemeClr val="bg1"/>
                </a:solidFill>
                <a:latin typeface="Arial" panose="020B0604020202020204" pitchFamily="34" charset="0"/>
                <a:cs typeface="Arial" panose="020B0604020202020204" pitchFamily="34" charset="0"/>
              </a:rPr>
              <a:t>TLAČA</a:t>
            </a:r>
            <a:r>
              <a:rPr lang="sl-SI" altLang="sl-SI" sz="2400" b="1" dirty="0" smtClean="0">
                <a:solidFill>
                  <a:schemeClr val="bg1"/>
                </a:solidFill>
              </a:rPr>
              <a:t>NI</a:t>
            </a:r>
            <a:r>
              <a:rPr lang="sl-SI" altLang="sl-SI" sz="2400" b="1" dirty="0">
                <a:solidFill>
                  <a:schemeClr val="bg1"/>
                </a:solidFill>
              </a:rPr>
              <a:t>.</a:t>
            </a:r>
            <a:r>
              <a:rPr lang="sl-SI" altLang="sl-SI" sz="2400" dirty="0">
                <a:solidFill>
                  <a:schemeClr val="bg1"/>
                </a:solidFill>
              </a:rPr>
              <a:t/>
            </a:r>
            <a:br>
              <a:rPr lang="sl-SI" altLang="sl-SI" sz="2400" dirty="0">
                <a:solidFill>
                  <a:schemeClr val="bg1"/>
                </a:solidFill>
              </a:rPr>
            </a:br>
            <a:endParaRPr lang="sl-SI" altLang="sl-SI" sz="2400" dirty="0">
              <a:solidFill>
                <a:schemeClr val="bg1"/>
              </a:solidFill>
            </a:endParaRPr>
          </a:p>
        </p:txBody>
      </p:sp>
      <p:sp>
        <p:nvSpPr>
          <p:cNvPr id="32771" name="Rectangle 5"/>
          <p:cNvSpPr>
            <a:spLocks noGrp="1" noChangeArrowheads="1"/>
          </p:cNvSpPr>
          <p:nvPr>
            <p:ph type="body" sz="half" idx="1"/>
          </p:nvPr>
        </p:nvSpPr>
        <p:spPr>
          <a:xfrm>
            <a:off x="1609726" y="1196975"/>
            <a:ext cx="5133975" cy="5164138"/>
          </a:xfrm>
        </p:spPr>
        <p:txBody>
          <a:bodyPr/>
          <a:lstStyle/>
          <a:p>
            <a:pPr eaLnBrk="1" hangingPunct="1">
              <a:buFont typeface="Wingdings" panose="05000000000000000000" pitchFamily="2" charset="2"/>
              <a:buNone/>
            </a:pPr>
            <a:endParaRPr lang="sl-SI" altLang="sl-SI" dirty="0"/>
          </a:p>
          <a:p>
            <a:pPr eaLnBrk="1" hangingPunct="1">
              <a:buFont typeface="Wingdings" panose="05000000000000000000" pitchFamily="2" charset="2"/>
              <a:buNone/>
            </a:pPr>
            <a:r>
              <a:rPr lang="sl-SI" altLang="sl-SI" sz="2000" dirty="0">
                <a:solidFill>
                  <a:schemeClr val="bg1"/>
                </a:solidFill>
                <a:latin typeface="Arial" panose="020B0604020202020204" pitchFamily="34" charset="0"/>
                <a:cs typeface="Arial" panose="020B0604020202020204" pitchFamily="34" charset="0"/>
              </a:rPr>
              <a:t>Brez plačila so morali obdelovati gospodovo zemljo in pravimo, da </a:t>
            </a:r>
            <a:r>
              <a:rPr lang="sl-SI" altLang="sl-SI" sz="2000" b="1" u="sng" dirty="0">
                <a:solidFill>
                  <a:schemeClr val="bg1"/>
                </a:solidFill>
                <a:latin typeface="Arial" panose="020B0604020202020204" pitchFamily="34" charset="0"/>
                <a:cs typeface="Arial" panose="020B0604020202020204" pitchFamily="34" charset="0"/>
              </a:rPr>
              <a:t>so hodili na tlako</a:t>
            </a:r>
            <a:r>
              <a:rPr lang="sl-SI" altLang="sl-SI" sz="2000" dirty="0">
                <a:solidFill>
                  <a:schemeClr val="bg1"/>
                </a:solidFill>
                <a:latin typeface="Arial" panose="020B0604020202020204" pitchFamily="34" charset="0"/>
                <a:cs typeface="Arial" panose="020B0604020202020204" pitchFamily="34" charset="0"/>
              </a:rPr>
              <a:t>.</a:t>
            </a:r>
          </a:p>
          <a:p>
            <a:pPr eaLnBrk="1" hangingPunct="1">
              <a:buFont typeface="Wingdings" panose="05000000000000000000" pitchFamily="2" charset="2"/>
              <a:buNone/>
            </a:pPr>
            <a:endParaRPr lang="sl-SI" altLang="sl-SI" sz="2000" dirty="0">
              <a:solidFill>
                <a:schemeClr val="bg1"/>
              </a:solidFill>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sl-SI" altLang="sl-SI" sz="2000" dirty="0">
                <a:solidFill>
                  <a:schemeClr val="bg1"/>
                </a:solidFill>
                <a:latin typeface="Arial" panose="020B0604020202020204" pitchFamily="34" charset="0"/>
                <a:cs typeface="Arial" panose="020B0604020202020204" pitchFamily="34" charset="0"/>
              </a:rPr>
              <a:t>Poleg tega so mu morali plačevati tudi </a:t>
            </a:r>
            <a:r>
              <a:rPr lang="sl-SI" altLang="sl-SI" sz="2000" b="1" dirty="0">
                <a:solidFill>
                  <a:schemeClr val="bg1"/>
                </a:solidFill>
                <a:latin typeface="Arial" panose="020B0604020202020204" pitchFamily="34" charset="0"/>
                <a:cs typeface="Arial" panose="020B0604020202020204" pitchFamily="34" charset="0"/>
              </a:rPr>
              <a:t>DAJATVE</a:t>
            </a:r>
            <a:r>
              <a:rPr lang="sl-SI" altLang="sl-SI" sz="2000" dirty="0">
                <a:solidFill>
                  <a:schemeClr val="bg1"/>
                </a:solidFill>
                <a:latin typeface="Arial" panose="020B0604020202020204" pitchFamily="34" charset="0"/>
                <a:cs typeface="Arial" panose="020B0604020202020204" pitchFamily="34" charset="0"/>
              </a:rPr>
              <a:t>, ki so bile zapisane v </a:t>
            </a:r>
            <a:r>
              <a:rPr lang="sl-SI" altLang="sl-SI" sz="2000" b="1" dirty="0">
                <a:solidFill>
                  <a:schemeClr val="bg1"/>
                </a:solidFill>
                <a:latin typeface="Arial" panose="020B0604020202020204" pitchFamily="34" charset="0"/>
                <a:cs typeface="Arial" panose="020B0604020202020204" pitchFamily="34" charset="0"/>
              </a:rPr>
              <a:t>URBARJIH</a:t>
            </a:r>
            <a:r>
              <a:rPr lang="sl-SI" altLang="sl-SI" sz="2000" dirty="0">
                <a:solidFill>
                  <a:schemeClr val="bg1"/>
                </a:solidFill>
                <a:latin typeface="Arial" panose="020B0604020202020204" pitchFamily="34" charset="0"/>
                <a:cs typeface="Arial" panose="020B0604020202020204" pitchFamily="34" charset="0"/>
              </a:rPr>
              <a:t>. Najpogostejša je bila dajatev v žitu. Včasih so dajali tudi druge pridelke in tudi denar.</a:t>
            </a:r>
          </a:p>
        </p:txBody>
      </p:sp>
      <p:pic>
        <p:nvPicPr>
          <p:cNvPr id="6"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34251" y="1196976"/>
            <a:ext cx="3248025" cy="2462213"/>
          </a:xfrm>
          <a:noFill/>
        </p:spPr>
      </p:pic>
      <p:pic>
        <p:nvPicPr>
          <p:cNvPr id="8" name="Picture 7" descr="au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857" y="3916455"/>
            <a:ext cx="396081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241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32"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4*#ppt_w"/>
                                          </p:val>
                                        </p:tav>
                                        <p:tav tm="100000">
                                          <p:val>
                                            <p:strVal val="#ppt_w"/>
                                          </p:val>
                                        </p:tav>
                                      </p:tavLst>
                                    </p:anim>
                                    <p:anim calcmode="lin" valueType="num">
                                      <p:cBhvr>
                                        <p:cTn id="15"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zje">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TM04033919[[fn=Vezje]]</Template>
  <TotalTime>364</TotalTime>
  <Words>841</Words>
  <Application>Microsoft Office PowerPoint</Application>
  <PresentationFormat>Širokozaslonsko</PresentationFormat>
  <Paragraphs>69</Paragraphs>
  <Slides>12</Slides>
  <Notes>8</Notes>
  <HiddenSlides>0</HiddenSlides>
  <MMClips>4</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12</vt:i4>
      </vt:variant>
    </vt:vector>
  </HeadingPairs>
  <TitlesOfParts>
    <vt:vector size="18" baseType="lpstr">
      <vt:lpstr>Arial</vt:lpstr>
      <vt:lpstr>Calibri</vt:lpstr>
      <vt:lpstr>Trebuchet MS</vt:lpstr>
      <vt:lpstr>Tw Cen MT</vt:lpstr>
      <vt:lpstr>Wingdings</vt:lpstr>
      <vt:lpstr>Vezje</vt:lpstr>
      <vt:lpstr>   1. DEL               SREDNJI VEK     Doba med leti 500 in 1500 našega štetja.</vt:lpstr>
      <vt:lpstr>            Lastnike gradov  imenujemo tudi PLEMIČI ALI  GRAJSKI GOSPODJE.  Poleg njih so na gradovih živeli tudi  vitezi in služabniki, ki so za grajske gospode  opravljali različna opravila.  Plemiči so bili lastniki vseh gozdov in vse zemlje v okolici. Njihovo zemljo so brez plačila  morali obdelovati kmetje – TLAČANI.   </vt:lpstr>
      <vt:lpstr>Kje so gradili gradove?</vt:lpstr>
      <vt:lpstr>PowerPointova predstavitev</vt:lpstr>
      <vt:lpstr>Vsaka plemiška družina je imela svoj grb, ki je pomenil njihov razpoznavni znak.       Grb celjskih grofov</vt:lpstr>
      <vt:lpstr>Grajski gospodje so hodili na lov in se udeleževali viteških turnirjev. Vitezi so se urili v lokostrelstvu, mečevanju in bojevanju na konju. Vitezi so morali hoditi tudi v vojne.</vt:lpstr>
      <vt:lpstr>PowerPointova predstavitev</vt:lpstr>
      <vt:lpstr>   Povsem drugačno pa je bilo življenje kmetov. Živeli so v skromnih kočah iz kamna, lesa ali ilovice. Vse dni, razen nedelje, so morali od jutra do večera brez plačila delati za grajskega gospoda.  Oglej si slikovno predstavitev življenja tlačanov: https://www.youtube.com/watch?v=Wlj2XIyn6rY&amp;t=7s   </vt:lpstr>
      <vt:lpstr> Kmete v srednjem veku imenujemo tudi TLAČANI. </vt:lpstr>
      <vt:lpstr>  2. DEL Vse to je kmete pahnilo v globoko revščino, zato so se začeli ZEMLJIŠKIM gospodom upirati.  Kmečki uporniki ali PUNTARJI so gradove napadali z vilami, grabljami in kosami, saj orožja niso imeli.                                                              Kmečki upor ali punt </vt:lpstr>
      <vt:lpstr>ZAPIS V ZVEZEK: </vt:lpstr>
      <vt:lpstr>     Naloge:  1. V zvezek zapiši naslednje pojme in jih pojasni: tlačani, grajski - ZEMLJIŠKI gospodje, tlaka, urbarji, kmečki upor, puntarji.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Uporabnik sistema Windows</dc:creator>
  <cp:lastModifiedBy>Skrbnik</cp:lastModifiedBy>
  <cp:revision>64</cp:revision>
  <dcterms:created xsi:type="dcterms:W3CDTF">2020-04-06T06:48:32Z</dcterms:created>
  <dcterms:modified xsi:type="dcterms:W3CDTF">2020-04-13T06:35:21Z</dcterms:modified>
</cp:coreProperties>
</file>