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012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737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65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89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734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342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934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521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950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783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457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DBD92-032F-47CB-8643-C3508ECFDA02}" type="datetimeFigureOut">
              <a:rPr lang="sl-SI" smtClean="0"/>
              <a:t>18. 04. 2020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6595A-EA11-441B-9AFF-EDBF3A4C39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478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vetletka.net/index.php?r=downloadMaterial&amp;id=1569&amp;fil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citeljska.net/Projekti/SteviloSamostalnika/SamoSteviloWeb/premisli.html" TargetMode="External"/><Relationship Id="rId2" Type="http://schemas.openxmlformats.org/officeDocument/2006/relationships/hyperlink" Target="https://uciteljska.net/Projekti/SteviloSamostalnika/SamoSteviloWeb/umest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citeljska.net/Projekti/SteviloSamostalnika/SamoSteviloWeb/ugotovi.html" TargetMode="External"/><Relationship Id="rId4" Type="http://schemas.openxmlformats.org/officeDocument/2006/relationships/hyperlink" Target="https://uciteljska.net/Projekti/SteviloSamostalnika/SamoSteviloWeb/dvojina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citeljska.net/kvizi/match/SpolEd.htm" TargetMode="External"/><Relationship Id="rId2" Type="http://schemas.openxmlformats.org/officeDocument/2006/relationships/hyperlink" Target="https://uciteljska.net/Projekti/UmestiWeb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adjaocvirk1@guest.arnes.si" TargetMode="External"/><Relationship Id="rId2" Type="http://schemas.openxmlformats.org/officeDocument/2006/relationships/hyperlink" Target="mailto:andreja.zaloznik@guest.arnes.s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SAMOSTALNIK </a:t>
            </a:r>
            <a:r>
              <a:rPr lang="sl-SI" b="1" dirty="0" smtClean="0">
                <a:solidFill>
                  <a:srgbClr val="FF0000"/>
                </a:solidFill>
              </a:rPr>
              <a:t>– število samostalnika</a:t>
            </a:r>
            <a:r>
              <a:rPr lang="sl-SI" b="1" dirty="0" smtClean="0"/>
              <a:t>(1., 2. ura)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Navodila za delo:</a:t>
            </a:r>
          </a:p>
          <a:p>
            <a:pPr marL="342900" indent="-342900"/>
            <a:r>
              <a:rPr lang="sl-SI" dirty="0" smtClean="0"/>
              <a:t>Sledi drsnicam po vrsti</a:t>
            </a:r>
          </a:p>
          <a:p>
            <a:pPr marL="342900" indent="-342900"/>
            <a:r>
              <a:rPr lang="sl-SI" dirty="0" smtClean="0"/>
              <a:t>Potrebuješ: DZ 2.del in dostop do spletnih vsebin</a:t>
            </a:r>
          </a:p>
          <a:p>
            <a:pPr marL="342900" indent="-342900"/>
            <a:r>
              <a:rPr lang="sl-SI" dirty="0" smtClean="0"/>
              <a:t>Zvezek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Kaj se boš naučil?</a:t>
            </a:r>
          </a:p>
          <a:p>
            <a:pPr marL="342900" indent="-342900"/>
            <a:r>
              <a:rPr lang="sl-SI" dirty="0" smtClean="0"/>
              <a:t>Kaj ti pove število samostalnika?</a:t>
            </a:r>
          </a:p>
          <a:p>
            <a:pPr marL="342900" indent="-342900"/>
            <a:r>
              <a:rPr lang="sl-SI" dirty="0" smtClean="0"/>
              <a:t>V katerem številu so samostalniki?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702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  <a:latin typeface="+mn-lt"/>
              </a:rPr>
              <a:t>Ponovimo – kaj že veš o samostalniku?</a:t>
            </a:r>
            <a:endParaRPr lang="sl-SI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Ustno odgovori na spodnja vprašanja (pomoč : drsnice 5.tedna, DZ, zvezek):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Kaj so samostalniki?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Kako se vprašamo po samostalnikih?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Kako se vprašaš za lažje prepoznavanje samostalnika v povedi?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Katerega spola so lahko samostalniki?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Kako določamo spol samostalnika?</a:t>
            </a:r>
            <a:endParaRPr lang="sl-SI" dirty="0"/>
          </a:p>
        </p:txBody>
      </p:sp>
      <p:sp>
        <p:nvSpPr>
          <p:cNvPr id="5" name="7-kraka zvezda 4"/>
          <p:cNvSpPr/>
          <p:nvPr/>
        </p:nvSpPr>
        <p:spPr>
          <a:xfrm>
            <a:off x="9959975" y="570706"/>
            <a:ext cx="914400" cy="9144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201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Samostojno učenje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 reševanjem nalog v delovnem zvezku se boš samostojno naučil snov o številu samostalnika. Navodila beri natančno, pravilne odgovore in rešitve pa preveri v rešitvah k delovnemu zvezku. Pomembno je, da iz rešitev ne prepisuješ. Popravi, kar si rešil napačno. Saj veš, na napakah se največ naučimo.</a:t>
            </a:r>
          </a:p>
          <a:p>
            <a:pPr marL="0" indent="0">
              <a:buNone/>
            </a:pPr>
            <a:r>
              <a:rPr lang="sl-SI" dirty="0" smtClean="0"/>
              <a:t>Povezava na rešitve k delovnemu zvezku: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https://www.devetletka.net/index.php?r=downloadMaterial&amp;id=1569&amp;file=1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227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Reši naloge v DZ 2, na straneh 26 in 27.</a:t>
            </a:r>
          </a:p>
          <a:p>
            <a:r>
              <a:rPr lang="sl-SI" dirty="0" smtClean="0"/>
              <a:t>Zapis v zvezek: </a:t>
            </a:r>
            <a:r>
              <a:rPr lang="sl-SI" b="1" dirty="0" smtClean="0">
                <a:solidFill>
                  <a:srgbClr val="FF0000"/>
                </a:solidFill>
              </a:rPr>
              <a:t>ŠTEVILO SAMOSTALNIKA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                  </a:t>
            </a:r>
          </a:p>
          <a:p>
            <a:pPr marL="0" indent="0">
              <a:buNone/>
            </a:pPr>
            <a:r>
              <a:rPr lang="sl-SI" dirty="0" smtClean="0"/>
              <a:t>           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R</a:t>
            </a:r>
            <a:r>
              <a:rPr lang="sl-SI" dirty="0" smtClean="0"/>
              <a:t>azpredelnico pravilno dopolni z naslednjimi primeri samostalnikov:</a:t>
            </a:r>
          </a:p>
          <a:p>
            <a:pPr marL="0" indent="0">
              <a:buNone/>
            </a:pPr>
            <a:r>
              <a:rPr lang="sl-SI" dirty="0"/>
              <a:t>m</a:t>
            </a:r>
            <a:r>
              <a:rPr lang="sl-SI" dirty="0" smtClean="0"/>
              <a:t>izi, šopek, listi, otroci, zoba, vrči, deklica, sadika.</a:t>
            </a:r>
          </a:p>
          <a:p>
            <a:r>
              <a:rPr lang="sl-SI" dirty="0" smtClean="0"/>
              <a:t>Poglej rešitev na naslednji drsnici, ko boš sam rešil dopolnil tabelo.</a:t>
            </a:r>
          </a:p>
          <a:p>
            <a:pPr marL="0" indent="0">
              <a:buNone/>
            </a:pPr>
            <a:r>
              <a:rPr lang="sl-SI" dirty="0" smtClean="0"/>
              <a:t>             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309" y="2712658"/>
            <a:ext cx="6529382" cy="1432684"/>
          </a:xfrm>
          <a:prstGeom prst="rect">
            <a:avLst/>
          </a:prstGeom>
        </p:spPr>
      </p:pic>
      <p:sp>
        <p:nvSpPr>
          <p:cNvPr id="6" name="7-kraka zvezda 5"/>
          <p:cNvSpPr/>
          <p:nvPr/>
        </p:nvSpPr>
        <p:spPr>
          <a:xfrm>
            <a:off x="9900045" y="1825625"/>
            <a:ext cx="914400" cy="9144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22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Rešitve: </a:t>
            </a:r>
          </a:p>
          <a:p>
            <a:pPr marL="0" indent="0">
              <a:buNone/>
            </a:pPr>
            <a:r>
              <a:rPr lang="sl-SI" dirty="0" smtClean="0"/>
              <a:t>Ed.: šopek, deklica, sadika</a:t>
            </a:r>
          </a:p>
          <a:p>
            <a:pPr marL="0" indent="0">
              <a:buNone/>
            </a:pPr>
            <a:r>
              <a:rPr lang="sl-SI" dirty="0" err="1" smtClean="0"/>
              <a:t>Dv</a:t>
            </a:r>
            <a:r>
              <a:rPr lang="sl-SI" dirty="0" smtClean="0"/>
              <a:t>.: mizi, zoba</a:t>
            </a:r>
          </a:p>
          <a:p>
            <a:pPr marL="0" indent="0">
              <a:buNone/>
            </a:pPr>
            <a:r>
              <a:rPr lang="sl-SI" dirty="0" smtClean="0"/>
              <a:t>Mn.: listi, otroci, vrči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osnet zvo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6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5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Reši še naloge v DZ na strani 28 in nalogo 26 na strani 29.</a:t>
            </a:r>
          </a:p>
          <a:p>
            <a:r>
              <a:rPr lang="sl-SI" dirty="0" smtClean="0"/>
              <a:t>Rešuj še vaje na spodnji povezavi:</a:t>
            </a:r>
          </a:p>
          <a:p>
            <a:r>
              <a:rPr lang="sl-SI" u="sng" dirty="0" smtClean="0">
                <a:hlinkClick r:id="rId2"/>
              </a:rPr>
              <a:t>https</a:t>
            </a:r>
            <a:r>
              <a:rPr lang="sl-SI" u="sng" dirty="0">
                <a:hlinkClick r:id="rId2"/>
              </a:rPr>
              <a:t>://uciteljska.net/Projekti/SteviloSamostalnika/SamoSteviloWeb/umesti.html</a:t>
            </a:r>
            <a:endParaRPr lang="sl-SI" dirty="0"/>
          </a:p>
          <a:p>
            <a:r>
              <a:rPr lang="sl-SI" u="sng" dirty="0">
                <a:hlinkClick r:id="rId3"/>
              </a:rPr>
              <a:t>https://uciteljska.net/Projekti/SteviloSamostalnika/SamoSteviloWeb/premisli.html</a:t>
            </a:r>
            <a:endParaRPr lang="sl-SI" dirty="0"/>
          </a:p>
          <a:p>
            <a:r>
              <a:rPr lang="sl-SI" u="sng" dirty="0">
                <a:hlinkClick r:id="rId4"/>
              </a:rPr>
              <a:t>https://uciteljska.net/Projekti/SteviloSamostalnika/SamoSteviloWeb/dvojina.html</a:t>
            </a:r>
            <a:endParaRPr lang="sl-SI" dirty="0"/>
          </a:p>
          <a:p>
            <a:r>
              <a:rPr lang="sl-SI" u="sng" dirty="0">
                <a:hlinkClick r:id="rId5"/>
              </a:rPr>
              <a:t>https://uciteljska.net/Projekti/SteviloSamostalnika/SamoSteviloWeb/ugotovi.html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75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Utrjevanje </a:t>
            </a:r>
            <a:r>
              <a:rPr lang="sl-SI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sl-SI" b="1" dirty="0" smtClean="0">
                <a:solidFill>
                  <a:srgbClr val="FF0000"/>
                </a:solidFill>
                <a:latin typeface="+mn-lt"/>
              </a:rPr>
              <a:t> samostalnik </a:t>
            </a:r>
            <a:br>
              <a:rPr lang="sl-SI" b="1" dirty="0" smtClean="0">
                <a:solidFill>
                  <a:srgbClr val="FF0000"/>
                </a:solidFill>
                <a:latin typeface="+mn-lt"/>
              </a:rPr>
            </a:br>
            <a:r>
              <a:rPr lang="sl-SI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sl-SI" sz="2800" b="1" dirty="0" smtClean="0">
                <a:solidFill>
                  <a:srgbClr val="FF0000"/>
                </a:solidFill>
                <a:latin typeface="+mn-lt"/>
              </a:rPr>
              <a:t>3. ura)</a:t>
            </a:r>
            <a:endParaRPr lang="sl-SI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/>
              <a:t>1. Ponovi snov, da ustno odgovoriš na vprašanja na 1. in 2. drsnici. Vsak odgovor utemelji – razloži še s primerom.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</a:rPr>
              <a:t>  Primer: </a:t>
            </a:r>
            <a:r>
              <a:rPr lang="sl-SI" dirty="0" smtClean="0">
                <a:solidFill>
                  <a:srgbClr val="002060"/>
                </a:solidFill>
              </a:rPr>
              <a:t>V katerem številu so samostalniki? </a:t>
            </a:r>
            <a:r>
              <a:rPr lang="sl-SI" b="1" dirty="0" smtClean="0">
                <a:solidFill>
                  <a:srgbClr val="00B050"/>
                </a:solidFill>
              </a:rPr>
              <a:t>Samostalniki so lahko v ednini, dvojini in množini. Kot na primer balon (en - ednina), balona (dva – dvojina), baloni (trije – množina).</a:t>
            </a:r>
          </a:p>
          <a:p>
            <a:pPr marL="0" indent="0">
              <a:buNone/>
            </a:pPr>
            <a:r>
              <a:rPr lang="sl-SI" dirty="0" smtClean="0"/>
              <a:t>2. Sestavi miselni vzorec, kjer boš predstavil svoje znanje o samostalniku. Po zgledu v 1. nalogi dodaj primere, lahko pa tudi še ilustracije navedenih primerov.</a:t>
            </a:r>
          </a:p>
          <a:p>
            <a:pPr marL="0" indent="0">
              <a:buNone/>
            </a:pPr>
            <a:r>
              <a:rPr lang="sl-SI" dirty="0" smtClean="0"/>
              <a:t>3. Reši še nekaj nalog za utrjevanje znanja na spodnjih povezavah:</a:t>
            </a:r>
          </a:p>
          <a:p>
            <a:pPr marL="0" indent="0">
              <a:buNone/>
            </a:pPr>
            <a:r>
              <a:rPr lang="sl-SI" u="sng" dirty="0">
                <a:hlinkClick r:id="rId2"/>
              </a:rPr>
              <a:t>https://uciteljska.net/Projekti/UmestiWeb</a:t>
            </a:r>
            <a:r>
              <a:rPr lang="sl-SI" u="sng" dirty="0" smtClean="0">
                <a:hlinkClick r:id="rId2"/>
              </a:rPr>
              <a:t>/</a:t>
            </a:r>
            <a:endParaRPr lang="sl-SI" dirty="0" smtClean="0"/>
          </a:p>
          <a:p>
            <a:pPr marL="0" indent="0">
              <a:buNone/>
            </a:pPr>
            <a:r>
              <a:rPr lang="sl-SI" u="sng" dirty="0" smtClean="0">
                <a:hlinkClick r:id="rId3"/>
              </a:rPr>
              <a:t>https</a:t>
            </a:r>
            <a:r>
              <a:rPr lang="sl-SI" u="sng" dirty="0">
                <a:hlinkClick r:id="rId3"/>
              </a:rPr>
              <a:t>://www.uciteljska.net/kvizi/match/SpolEd.htm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88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+mn-lt"/>
              </a:rPr>
              <a:t>Preverjanje znanja o samostalniku (4., 5.ura)</a:t>
            </a:r>
            <a:endParaRPr lang="sl-SI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naloge na učnem listu za preverjanje znanja o samostalniku. Rešuj samostojno, brez pomoči.</a:t>
            </a:r>
          </a:p>
          <a:p>
            <a:r>
              <a:rPr lang="sl-SI" dirty="0" smtClean="0"/>
              <a:t>Svoje rešitve nalog preglej (naj ti jih pregleda še kdo ) s pomočjo pravilno rešenih nalog, ki sem ti jih posredovala.</a:t>
            </a:r>
          </a:p>
          <a:p>
            <a:r>
              <a:rPr lang="sl-SI" dirty="0" smtClean="0"/>
              <a:t>Ugotovi kako si bil uspešen s pomočjo spodnje tabele. Izpolni jo, glede na izkazano znanje.</a:t>
            </a:r>
          </a:p>
          <a:p>
            <a:r>
              <a:rPr lang="sl-SI" dirty="0" smtClean="0"/>
              <a:t>Zadnjo drsnico z izpolnjenimi podatki zase pošlji na elektronski naslov: </a:t>
            </a:r>
            <a:r>
              <a:rPr lang="sl-SI" dirty="0" smtClean="0">
                <a:hlinkClick r:id="rId2"/>
              </a:rPr>
              <a:t>andreja.zaloznik@guest.arnes.si</a:t>
            </a:r>
            <a:r>
              <a:rPr lang="sl-SI" dirty="0" smtClean="0"/>
              <a:t> za 5.a in </a:t>
            </a:r>
          </a:p>
          <a:p>
            <a:pPr marL="0" indent="0">
              <a:buNone/>
            </a:pPr>
            <a:r>
              <a:rPr lang="sl-SI" dirty="0" smtClean="0">
                <a:hlinkClick r:id="rId3"/>
              </a:rPr>
              <a:t>  nadja.ocvirk1@guest.arnes.si</a:t>
            </a:r>
            <a:r>
              <a:rPr lang="sl-SI" dirty="0" smtClean="0"/>
              <a:t> za 5.b.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425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95651"/>
              </p:ext>
            </p:extLst>
          </p:nvPr>
        </p:nvGraphicFramePr>
        <p:xfrm>
          <a:off x="2032000" y="204772"/>
          <a:ext cx="8128002" cy="6131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7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70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8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l"/>
                      <a:r>
                        <a:rPr lang="sl-SI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KAKO SEM USPEŠEN?   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Ime</a:t>
                      </a:r>
                      <a:r>
                        <a:rPr lang="sl-SI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_______</a:t>
                      </a:r>
                      <a:endParaRPr lang="sl-SI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sz="2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Številka naloge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l-SI" sz="2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8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Možne točke</a:t>
                      </a:r>
                    </a:p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l-SI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163">
                <a:tc>
                  <a:txBody>
                    <a:bodyPr/>
                    <a:lstStyle/>
                    <a:p>
                      <a:endParaRPr lang="sl-SI" sz="20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Dobljene</a:t>
                      </a:r>
                      <a:r>
                        <a:rPr lang="sl-SI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točke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 možnih točk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sl-SI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8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Moje točke</a:t>
                      </a:r>
                    </a:p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zadovoljstva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1  2  3  4  5</a:t>
                      </a:r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sl-SI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985">
                <a:tc>
                  <a:txBody>
                    <a:bodyPr/>
                    <a:lstStyle/>
                    <a:p>
                      <a:r>
                        <a:rPr lang="sl-SI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Kaj moram še ponoviti?</a:t>
                      </a:r>
                    </a:p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8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543</Words>
  <Application>Microsoft Office PowerPoint</Application>
  <PresentationFormat>Širokozaslonsko</PresentationFormat>
  <Paragraphs>89</Paragraphs>
  <Slides>9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Officeova tema</vt:lpstr>
      <vt:lpstr>SAMOSTALNIK – število samostalnika(1., 2. ura)</vt:lpstr>
      <vt:lpstr>Ponovimo – kaj že veš o samostalniku?</vt:lpstr>
      <vt:lpstr>Samostojno učenje</vt:lpstr>
      <vt:lpstr>PowerPointova predstavitev</vt:lpstr>
      <vt:lpstr>PowerPointova predstavitev</vt:lpstr>
      <vt:lpstr>PowerPointova predstavitev</vt:lpstr>
      <vt:lpstr>Utrjevanje - samostalnik  (3. ura)</vt:lpstr>
      <vt:lpstr>Preverjanje znanja o samostalniku (4., 5.ura)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SAMOSTALNIK – število samostalnika(1.ura)</dc:title>
  <dc:creator>Andreja</dc:creator>
  <cp:lastModifiedBy>Skrbnik</cp:lastModifiedBy>
  <cp:revision>24</cp:revision>
  <dcterms:created xsi:type="dcterms:W3CDTF">2020-04-14T16:26:16Z</dcterms:created>
  <dcterms:modified xsi:type="dcterms:W3CDTF">2020-04-18T14:12:14Z</dcterms:modified>
</cp:coreProperties>
</file>