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76" r:id="rId4"/>
    <p:sldId id="257" r:id="rId5"/>
    <p:sldId id="277" r:id="rId6"/>
    <p:sldId id="265" r:id="rId7"/>
    <p:sldId id="267" r:id="rId8"/>
    <p:sldId id="271" r:id="rId9"/>
    <p:sldId id="272" r:id="rId10"/>
    <p:sldId id="27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A97DE-05D5-44C0-8042-AE6867F42F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CE8A8C-1AB0-472B-BE73-794E1A4636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2E9A3A-8756-46C0-8EC3-F04A5C5566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2478C-F637-4773-83A3-3EAB5E54AF13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2EDE2D-65FF-4727-B50C-7D1E63575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AD7E91-F057-4118-8BF8-204AAAAD7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541DF-800A-4809-AA5A-D6BC03154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671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F5748A-98E4-47DE-B2E4-7D837D7E8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C358C3-A2EC-4CF6-A79D-0B23956AC6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DD4134-7DA4-4012-8CE3-9AB2FE4977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2478C-F637-4773-83A3-3EAB5E54AF13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071B44-D289-4491-8682-723238594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0265F-5EBB-48AB-AA82-AD86765D1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541DF-800A-4809-AA5A-D6BC03154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531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FD9E4DB-C848-477A-AA63-568457A999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F10C05-D8D6-42D5-A312-E5AD01C95E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B70EBC-6DCD-47E9-A3CF-DBEE0761F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2478C-F637-4773-83A3-3EAB5E54AF13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143759-A99B-40F9-9B58-B5711388E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DFF333-54B6-4FB3-BEBA-59045BDF7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541DF-800A-4809-AA5A-D6BC03154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1669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>
            <a:extLst>
              <a:ext uri="{FF2B5EF4-FFF2-40B4-BE49-F238E27FC236}">
                <a16:creationId xmlns:a16="http://schemas.microsoft.com/office/drawing/2014/main" id="{56C66AB6-0B68-4D10-B1E6-F4C20724FB34}"/>
              </a:ext>
            </a:extLst>
          </p:cNvPr>
          <p:cNvSpPr>
            <a:spLocks noChangeShapeType="1"/>
          </p:cNvSpPr>
          <p:nvPr/>
        </p:nvSpPr>
        <p:spPr bwMode="auto">
          <a:xfrm>
            <a:off x="97536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/>
          </a:p>
        </p:txBody>
      </p:sp>
      <p:grpSp>
        <p:nvGrpSpPr>
          <p:cNvPr id="5" name="Group 8">
            <a:extLst>
              <a:ext uri="{FF2B5EF4-FFF2-40B4-BE49-F238E27FC236}">
                <a16:creationId xmlns:a16="http://schemas.microsoft.com/office/drawing/2014/main" id="{5E59006A-3A5A-44FA-A49E-A24090A83219}"/>
              </a:ext>
            </a:extLst>
          </p:cNvPr>
          <p:cNvGrpSpPr>
            <a:grpSpLocks/>
          </p:cNvGrpSpPr>
          <p:nvPr/>
        </p:nvGrpSpPr>
        <p:grpSpPr bwMode="auto">
          <a:xfrm>
            <a:off x="9990667" y="2992438"/>
            <a:ext cx="1784351" cy="2189162"/>
            <a:chOff x="4704" y="1885"/>
            <a:chExt cx="843" cy="1379"/>
          </a:xfrm>
        </p:grpSpPr>
        <p:sp>
          <p:nvSpPr>
            <p:cNvPr id="6" name="Oval 9">
              <a:extLst>
                <a:ext uri="{FF2B5EF4-FFF2-40B4-BE49-F238E27FC236}">
                  <a16:creationId xmlns:a16="http://schemas.microsoft.com/office/drawing/2014/main" id="{B539DE48-A533-4BB6-AE74-7652210FDC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sl-SI" altLang="sl-SI" sz="1800"/>
            </a:p>
          </p:txBody>
        </p:sp>
        <p:sp>
          <p:nvSpPr>
            <p:cNvPr id="7" name="Oval 10">
              <a:extLst>
                <a:ext uri="{FF2B5EF4-FFF2-40B4-BE49-F238E27FC236}">
                  <a16:creationId xmlns:a16="http://schemas.microsoft.com/office/drawing/2014/main" id="{448D4607-1E3F-4491-A126-2209CE2946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sl-SI" altLang="sl-SI" sz="1800"/>
            </a:p>
          </p:txBody>
        </p:sp>
        <p:sp>
          <p:nvSpPr>
            <p:cNvPr id="8" name="Oval 11">
              <a:extLst>
                <a:ext uri="{FF2B5EF4-FFF2-40B4-BE49-F238E27FC236}">
                  <a16:creationId xmlns:a16="http://schemas.microsoft.com/office/drawing/2014/main" id="{32EB1754-8657-4456-8DBD-4C980B171C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sl-SI" altLang="sl-SI" sz="1800"/>
            </a:p>
          </p:txBody>
        </p:sp>
        <p:sp>
          <p:nvSpPr>
            <p:cNvPr id="9" name="Oval 12">
              <a:extLst>
                <a:ext uri="{FF2B5EF4-FFF2-40B4-BE49-F238E27FC236}">
                  <a16:creationId xmlns:a16="http://schemas.microsoft.com/office/drawing/2014/main" id="{44674054-F7CA-4BCF-8BE2-286B39A6DD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sl-SI" altLang="sl-SI" sz="1800"/>
            </a:p>
          </p:txBody>
        </p:sp>
        <p:sp>
          <p:nvSpPr>
            <p:cNvPr id="10" name="Oval 13">
              <a:extLst>
                <a:ext uri="{FF2B5EF4-FFF2-40B4-BE49-F238E27FC236}">
                  <a16:creationId xmlns:a16="http://schemas.microsoft.com/office/drawing/2014/main" id="{A10C2BF4-01BC-42F0-BD14-8E30048185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sl-SI" altLang="sl-SI" sz="1800"/>
            </a:p>
          </p:txBody>
        </p:sp>
        <p:sp>
          <p:nvSpPr>
            <p:cNvPr id="11" name="Oval 14">
              <a:extLst>
                <a:ext uri="{FF2B5EF4-FFF2-40B4-BE49-F238E27FC236}">
                  <a16:creationId xmlns:a16="http://schemas.microsoft.com/office/drawing/2014/main" id="{57CFA493-F669-43DD-AE1E-3186BB3996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sl-SI" altLang="sl-SI" sz="1800"/>
            </a:p>
          </p:txBody>
        </p:sp>
        <p:sp>
          <p:nvSpPr>
            <p:cNvPr id="12" name="Oval 15">
              <a:extLst>
                <a:ext uri="{FF2B5EF4-FFF2-40B4-BE49-F238E27FC236}">
                  <a16:creationId xmlns:a16="http://schemas.microsoft.com/office/drawing/2014/main" id="{9071AE44-4580-4093-8D50-908BDCE010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sl-SI" altLang="sl-SI" sz="1800"/>
            </a:p>
          </p:txBody>
        </p:sp>
        <p:sp>
          <p:nvSpPr>
            <p:cNvPr id="13" name="Oval 16">
              <a:extLst>
                <a:ext uri="{FF2B5EF4-FFF2-40B4-BE49-F238E27FC236}">
                  <a16:creationId xmlns:a16="http://schemas.microsoft.com/office/drawing/2014/main" id="{A215727C-90CD-429E-9020-553C894053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sl-SI" altLang="sl-SI" sz="1800"/>
            </a:p>
          </p:txBody>
        </p:sp>
        <p:sp>
          <p:nvSpPr>
            <p:cNvPr id="14" name="Oval 17">
              <a:extLst>
                <a:ext uri="{FF2B5EF4-FFF2-40B4-BE49-F238E27FC236}">
                  <a16:creationId xmlns:a16="http://schemas.microsoft.com/office/drawing/2014/main" id="{CE3EC0BC-D669-405D-941C-C58977E57C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sl-SI" altLang="sl-SI" sz="1800"/>
            </a:p>
          </p:txBody>
        </p:sp>
        <p:sp>
          <p:nvSpPr>
            <p:cNvPr id="15" name="Oval 18">
              <a:extLst>
                <a:ext uri="{FF2B5EF4-FFF2-40B4-BE49-F238E27FC236}">
                  <a16:creationId xmlns:a16="http://schemas.microsoft.com/office/drawing/2014/main" id="{E644811F-0C9D-4DFC-B3C2-B32DCAA827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sl-SI" altLang="sl-SI" sz="1800"/>
            </a:p>
          </p:txBody>
        </p:sp>
        <p:sp>
          <p:nvSpPr>
            <p:cNvPr id="16" name="Oval 19">
              <a:extLst>
                <a:ext uri="{FF2B5EF4-FFF2-40B4-BE49-F238E27FC236}">
                  <a16:creationId xmlns:a16="http://schemas.microsoft.com/office/drawing/2014/main" id="{9013A495-126C-4FDA-9733-5BE940F055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sl-SI" altLang="sl-SI" sz="1800"/>
            </a:p>
          </p:txBody>
        </p:sp>
        <p:sp>
          <p:nvSpPr>
            <p:cNvPr id="17" name="Oval 20">
              <a:extLst>
                <a:ext uri="{FF2B5EF4-FFF2-40B4-BE49-F238E27FC236}">
                  <a16:creationId xmlns:a16="http://schemas.microsoft.com/office/drawing/2014/main" id="{4F9F40B1-67E1-4651-A94F-58FD7A7BCD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sl-SI" altLang="sl-SI" sz="1800"/>
            </a:p>
          </p:txBody>
        </p:sp>
        <p:sp>
          <p:nvSpPr>
            <p:cNvPr id="18" name="Oval 21">
              <a:extLst>
                <a:ext uri="{FF2B5EF4-FFF2-40B4-BE49-F238E27FC236}">
                  <a16:creationId xmlns:a16="http://schemas.microsoft.com/office/drawing/2014/main" id="{0B758667-6F34-4C70-BA9A-5DDBC6EF84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sl-SI" altLang="sl-SI" sz="1800"/>
            </a:p>
          </p:txBody>
        </p:sp>
        <p:sp>
          <p:nvSpPr>
            <p:cNvPr id="19" name="Oval 22">
              <a:extLst>
                <a:ext uri="{FF2B5EF4-FFF2-40B4-BE49-F238E27FC236}">
                  <a16:creationId xmlns:a16="http://schemas.microsoft.com/office/drawing/2014/main" id="{639A900D-F3C8-4100-8699-DDD1E7BD95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sl-SI" altLang="sl-SI" sz="1800"/>
            </a:p>
          </p:txBody>
        </p:sp>
        <p:sp>
          <p:nvSpPr>
            <p:cNvPr id="20" name="Oval 23">
              <a:extLst>
                <a:ext uri="{FF2B5EF4-FFF2-40B4-BE49-F238E27FC236}">
                  <a16:creationId xmlns:a16="http://schemas.microsoft.com/office/drawing/2014/main" id="{E23B942D-BE47-4467-960E-E5CAA4E404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sl-SI" altLang="sl-SI" sz="1800"/>
            </a:p>
          </p:txBody>
        </p:sp>
        <p:sp>
          <p:nvSpPr>
            <p:cNvPr id="21" name="Oval 24">
              <a:extLst>
                <a:ext uri="{FF2B5EF4-FFF2-40B4-BE49-F238E27FC236}">
                  <a16:creationId xmlns:a16="http://schemas.microsoft.com/office/drawing/2014/main" id="{83D5CBD9-83E1-4092-A54B-5C3977AA23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sl-SI" altLang="sl-SI" sz="1800"/>
            </a:p>
          </p:txBody>
        </p:sp>
        <p:sp>
          <p:nvSpPr>
            <p:cNvPr id="22" name="Oval 25">
              <a:extLst>
                <a:ext uri="{FF2B5EF4-FFF2-40B4-BE49-F238E27FC236}">
                  <a16:creationId xmlns:a16="http://schemas.microsoft.com/office/drawing/2014/main" id="{FF7BC3E8-7AB0-41AD-BAC8-B911E98A6D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sl-SI" altLang="sl-SI" sz="1800"/>
            </a:p>
          </p:txBody>
        </p:sp>
        <p:sp>
          <p:nvSpPr>
            <p:cNvPr id="23" name="Oval 26">
              <a:extLst>
                <a:ext uri="{FF2B5EF4-FFF2-40B4-BE49-F238E27FC236}">
                  <a16:creationId xmlns:a16="http://schemas.microsoft.com/office/drawing/2014/main" id="{A7C38D15-9271-4549-A4B0-5788A2B3A5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sl-SI" altLang="sl-SI" sz="1800"/>
            </a:p>
          </p:txBody>
        </p:sp>
        <p:sp>
          <p:nvSpPr>
            <p:cNvPr id="24" name="Oval 27">
              <a:extLst>
                <a:ext uri="{FF2B5EF4-FFF2-40B4-BE49-F238E27FC236}">
                  <a16:creationId xmlns:a16="http://schemas.microsoft.com/office/drawing/2014/main" id="{6F7FEF5C-6714-4860-8E4C-90298C1AF1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sl-SI" altLang="sl-SI" sz="1800"/>
            </a:p>
          </p:txBody>
        </p:sp>
        <p:sp>
          <p:nvSpPr>
            <p:cNvPr id="25" name="Oval 28">
              <a:extLst>
                <a:ext uri="{FF2B5EF4-FFF2-40B4-BE49-F238E27FC236}">
                  <a16:creationId xmlns:a16="http://schemas.microsoft.com/office/drawing/2014/main" id="{8D383A98-CCB2-4F3E-AF19-8D80423F38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sl-SI" altLang="sl-SI" sz="1800"/>
            </a:p>
          </p:txBody>
        </p:sp>
        <p:sp>
          <p:nvSpPr>
            <p:cNvPr id="26" name="Oval 29">
              <a:extLst>
                <a:ext uri="{FF2B5EF4-FFF2-40B4-BE49-F238E27FC236}">
                  <a16:creationId xmlns:a16="http://schemas.microsoft.com/office/drawing/2014/main" id="{64A05002-CAAA-433E-B0F5-2A0B7F66C1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sl-SI" altLang="sl-SI" sz="1800"/>
            </a:p>
          </p:txBody>
        </p:sp>
        <p:sp>
          <p:nvSpPr>
            <p:cNvPr id="27" name="Oval 30">
              <a:extLst>
                <a:ext uri="{FF2B5EF4-FFF2-40B4-BE49-F238E27FC236}">
                  <a16:creationId xmlns:a16="http://schemas.microsoft.com/office/drawing/2014/main" id="{4EB80EF4-4294-4B8C-AF84-13FF473EB3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sl-SI" altLang="sl-SI" sz="1800"/>
            </a:p>
          </p:txBody>
        </p:sp>
        <p:sp>
          <p:nvSpPr>
            <p:cNvPr id="28" name="Oval 31">
              <a:extLst>
                <a:ext uri="{FF2B5EF4-FFF2-40B4-BE49-F238E27FC236}">
                  <a16:creationId xmlns:a16="http://schemas.microsoft.com/office/drawing/2014/main" id="{20128836-84F2-46AB-9071-A7335D15E4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sl-SI" altLang="sl-SI" sz="1800"/>
            </a:p>
          </p:txBody>
        </p:sp>
        <p:sp>
          <p:nvSpPr>
            <p:cNvPr id="29" name="Oval 32">
              <a:extLst>
                <a:ext uri="{FF2B5EF4-FFF2-40B4-BE49-F238E27FC236}">
                  <a16:creationId xmlns:a16="http://schemas.microsoft.com/office/drawing/2014/main" id="{A733F868-B8CA-413F-8A2E-BBA18F8ABA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sl-SI" altLang="sl-SI" sz="1800"/>
            </a:p>
          </p:txBody>
        </p:sp>
        <p:sp>
          <p:nvSpPr>
            <p:cNvPr id="30" name="Oval 33">
              <a:extLst>
                <a:ext uri="{FF2B5EF4-FFF2-40B4-BE49-F238E27FC236}">
                  <a16:creationId xmlns:a16="http://schemas.microsoft.com/office/drawing/2014/main" id="{93544BBA-3A46-4FA8-A171-9CDB05386B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sl-SI" altLang="sl-SI" sz="1800"/>
            </a:p>
          </p:txBody>
        </p:sp>
        <p:sp>
          <p:nvSpPr>
            <p:cNvPr id="31" name="Oval 34">
              <a:extLst>
                <a:ext uri="{FF2B5EF4-FFF2-40B4-BE49-F238E27FC236}">
                  <a16:creationId xmlns:a16="http://schemas.microsoft.com/office/drawing/2014/main" id="{82D650DE-4ED6-4689-B773-2718CCBDEC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sl-SI" altLang="sl-SI" sz="1800"/>
            </a:p>
          </p:txBody>
        </p:sp>
        <p:sp>
          <p:nvSpPr>
            <p:cNvPr id="32" name="Oval 35">
              <a:extLst>
                <a:ext uri="{FF2B5EF4-FFF2-40B4-BE49-F238E27FC236}">
                  <a16:creationId xmlns:a16="http://schemas.microsoft.com/office/drawing/2014/main" id="{5A7F6FF1-8916-4506-961D-68C24DA368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sl-SI" altLang="sl-SI" sz="1800"/>
            </a:p>
          </p:txBody>
        </p:sp>
        <p:sp>
          <p:nvSpPr>
            <p:cNvPr id="33" name="Oval 36">
              <a:extLst>
                <a:ext uri="{FF2B5EF4-FFF2-40B4-BE49-F238E27FC236}">
                  <a16:creationId xmlns:a16="http://schemas.microsoft.com/office/drawing/2014/main" id="{8AB1E2C7-17D9-4FF8-9A41-F6C9D17322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sl-SI" altLang="sl-SI" sz="1800"/>
            </a:p>
          </p:txBody>
        </p:sp>
        <p:sp>
          <p:nvSpPr>
            <p:cNvPr id="34" name="Oval 37">
              <a:extLst>
                <a:ext uri="{FF2B5EF4-FFF2-40B4-BE49-F238E27FC236}">
                  <a16:creationId xmlns:a16="http://schemas.microsoft.com/office/drawing/2014/main" id="{B47BAD97-B354-4DDC-8074-0C5BB8B8A9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sl-SI" altLang="sl-SI" sz="1800"/>
            </a:p>
          </p:txBody>
        </p:sp>
        <p:sp>
          <p:nvSpPr>
            <p:cNvPr id="35" name="Oval 38">
              <a:extLst>
                <a:ext uri="{FF2B5EF4-FFF2-40B4-BE49-F238E27FC236}">
                  <a16:creationId xmlns:a16="http://schemas.microsoft.com/office/drawing/2014/main" id="{7683DF7E-05E4-428F-B98C-CFD6878E97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sl-SI" altLang="sl-SI" sz="1800"/>
            </a:p>
          </p:txBody>
        </p:sp>
        <p:sp>
          <p:nvSpPr>
            <p:cNvPr id="36" name="Oval 39">
              <a:extLst>
                <a:ext uri="{FF2B5EF4-FFF2-40B4-BE49-F238E27FC236}">
                  <a16:creationId xmlns:a16="http://schemas.microsoft.com/office/drawing/2014/main" id="{0B1EC840-CFCB-4235-836B-172110F1CD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sl-SI" altLang="sl-SI" sz="1800"/>
            </a:p>
          </p:txBody>
        </p:sp>
      </p:grpSp>
      <p:sp>
        <p:nvSpPr>
          <p:cNvPr id="37" name="Line 40">
            <a:extLst>
              <a:ext uri="{FF2B5EF4-FFF2-40B4-BE49-F238E27FC236}">
                <a16:creationId xmlns:a16="http://schemas.microsoft.com/office/drawing/2014/main" id="{C0C351A3-F6BC-4BAF-BBA4-F211F2206838}"/>
              </a:ext>
            </a:extLst>
          </p:cNvPr>
          <p:cNvSpPr>
            <a:spLocks noChangeShapeType="1"/>
          </p:cNvSpPr>
          <p:nvPr/>
        </p:nvSpPr>
        <p:spPr bwMode="auto">
          <a:xfrm>
            <a:off x="406400" y="2819400"/>
            <a:ext cx="109728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21217" y="466725"/>
            <a:ext cx="9042400" cy="2133600"/>
          </a:xfrm>
        </p:spPr>
        <p:txBody>
          <a:bodyPr/>
          <a:lstStyle>
            <a:lvl1pPr algn="r">
              <a:defRPr sz="4800"/>
            </a:lvl1pPr>
          </a:lstStyle>
          <a:p>
            <a:pPr lvl="0"/>
            <a:r>
              <a:rPr lang="sl-SI" altLang="en-US" noProof="0"/>
              <a:t>Kliknite, če želite urediti slog naslova matrice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132417" y="3049588"/>
            <a:ext cx="83312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pPr lvl="0"/>
            <a:r>
              <a:rPr lang="sl-SI" altLang="en-US" noProof="0"/>
              <a:t>Kliknite, če želite urediti slog podnaslova matrice</a:t>
            </a:r>
          </a:p>
        </p:txBody>
      </p:sp>
      <p:sp>
        <p:nvSpPr>
          <p:cNvPr id="38" name="Rectangle 5">
            <a:extLst>
              <a:ext uri="{FF2B5EF4-FFF2-40B4-BE49-F238E27FC236}">
                <a16:creationId xmlns:a16="http://schemas.microsoft.com/office/drawing/2014/main" id="{F24D0ACA-DFC3-407E-B39A-C7039076E1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en-US"/>
          </a:p>
        </p:txBody>
      </p:sp>
      <p:sp>
        <p:nvSpPr>
          <p:cNvPr id="39" name="Rectangle 6">
            <a:extLst>
              <a:ext uri="{FF2B5EF4-FFF2-40B4-BE49-F238E27FC236}">
                <a16:creationId xmlns:a16="http://schemas.microsoft.com/office/drawing/2014/main" id="{A35237A8-C22A-49CF-9687-970543C5B97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en-US"/>
          </a:p>
        </p:txBody>
      </p:sp>
      <p:sp>
        <p:nvSpPr>
          <p:cNvPr id="40" name="Rectangle 7">
            <a:extLst>
              <a:ext uri="{FF2B5EF4-FFF2-40B4-BE49-F238E27FC236}">
                <a16:creationId xmlns:a16="http://schemas.microsoft.com/office/drawing/2014/main" id="{A264375A-4237-4843-B3F1-AEB78E8A07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76B88F-02AE-4F9F-AB70-FE55733316C6}" type="slidenum">
              <a:rPr lang="sl-SI" altLang="en-US"/>
              <a:pPr/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8028843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BACB019-D065-4610-8902-FC8BDCC4E9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DC8B660-418A-47E4-B80D-F364598A55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499040C1-9343-44C1-A80F-E91AFB155A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A34614-75A8-4E29-AB12-EDB4C8068738}" type="slidenum">
              <a:rPr lang="sl-SI" altLang="en-US"/>
              <a:pPr/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2426925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7D60D9F-595A-4629-A588-6D76EA524A4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4274A15-FC63-4070-9C5D-7D3D2CD355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6FF44E49-8111-43F2-8045-F2AC009798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99FE8D-631F-49DA-86AB-C8775B575A24}" type="slidenum">
              <a:rPr lang="sl-SI" altLang="en-US"/>
              <a:pPr/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37657779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609600" y="1719263"/>
            <a:ext cx="53848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6197600" y="1719263"/>
            <a:ext cx="53848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AB08404-AB45-44E1-8A9A-4531C5F6E4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174AA87-7C0E-4BA5-BA83-F301259515D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11C80395-9AD0-4138-A23F-31B6928F7F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3899DD-C03C-44C5-92B8-3FDA96220EED}" type="slidenum">
              <a:rPr lang="sl-SI" altLang="en-US"/>
              <a:pPr/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12694172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BF1348B9-B4B8-435D-85EA-734253D3B8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E722B66E-5AA4-46F3-ABCA-04D75B10948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en-US"/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80047C2E-7AAD-40BA-A160-E9EFACAB196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33AB3A-7654-481A-B5D5-4C06A28AD6FE}" type="slidenum">
              <a:rPr lang="sl-SI" altLang="en-US"/>
              <a:pPr/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28300217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0F4F20C-2C91-436B-83ED-BA6CE361D7D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F188961-2572-4187-942C-F3A272A3DDE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934A97C7-02E6-455C-AB2F-74C1EBC9629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035628-4F25-4E7E-B087-9DCD4829F134}" type="slidenum">
              <a:rPr lang="sl-SI" altLang="en-US"/>
              <a:pPr/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14277860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54A0DA1F-2D81-48D7-BB0B-07CD1CB9E65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en-US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A235F7F9-72B3-49D9-8172-634A6D3494B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en-US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4F7BEC04-6EA1-49E6-82A5-C8DC73BF57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8E1591-F3B8-4340-A11D-3D472300D209}" type="slidenum">
              <a:rPr lang="sl-SI" altLang="en-US"/>
              <a:pPr/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37346631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B303A48-BBE5-4CFC-8B7A-3C88DBB5528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C739FF9-87C3-47A6-956A-3EBCC87E61C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5198AD16-B9B7-46A0-90EA-FF497267286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486B3F-6EED-4355-AA4E-5E8F581EECAF}" type="slidenum">
              <a:rPr lang="sl-SI" altLang="en-US"/>
              <a:pPr/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1187995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60FB3C-2C79-46CB-8D07-4A278D128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725A70-C2CD-482E-A352-91143789EB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7E8173-4817-4E39-804F-53FDD0A36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2478C-F637-4773-83A3-3EAB5E54AF13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794C3D-DB78-4E20-9BC0-BF40F1244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65E1D8-8834-42E6-8510-5D0FFCCDB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541DF-800A-4809-AA5A-D6BC03154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8513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ECB5E14-6A46-4AD5-B60A-12A11B1A375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C44F0E0-19BE-4DDC-BC74-B6E1E9C910A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2576869D-C169-4F55-82D9-40C1B51ADF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10458C-63AA-4F04-8377-DCDF73126AB2}" type="slidenum">
              <a:rPr lang="sl-SI" altLang="en-US"/>
              <a:pPr/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31669051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3EF1268-0381-4975-A1AA-80116325DFA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24D783F-88F7-4C6F-A04E-C5273977DFA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0FFF0EE9-52A2-4683-BF7E-153835B3563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FC65E1-0196-4A8B-A87D-4983EF48FC0E}" type="slidenum">
              <a:rPr lang="sl-SI" altLang="en-US"/>
              <a:pPr/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10193880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839200" y="122239"/>
            <a:ext cx="2743200" cy="6008687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609600" y="122239"/>
            <a:ext cx="8026400" cy="6008687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6481461-DDF2-4836-8613-F083B2F272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894EA35-A318-435D-9AC5-95AEB6B36F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BF3D80CF-42C9-4536-998C-A76728C2718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77F359-02EE-4B11-84C1-6D0B409A44BC}" type="slidenum">
              <a:rPr lang="sl-SI" altLang="en-US"/>
              <a:pPr/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3749525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FED00-0F53-4B7D-B750-A07C393A3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A1DF02-82B7-4F70-8392-6C429D84B9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4CE9D5-5F6B-4C15-BE3A-EEF8B6379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2478C-F637-4773-83A3-3EAB5E54AF13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62DD47-F190-4BA2-9506-D41BCB67F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F58E7F-C163-409E-A860-E73EF9062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541DF-800A-4809-AA5A-D6BC03154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093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2B5391-83DB-4067-ACFA-7855833707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5674A0-A8D6-4C72-B21B-E7C8CDBA95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59A073-7AE2-4646-81C8-E6AD5391C6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461CC9-ED65-4D3E-959C-C46E973EC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2478C-F637-4773-83A3-3EAB5E54AF13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119DA8-0E45-4536-99F5-DD60B0AF9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AEBBD0-C591-4288-8851-D076ADCA8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541DF-800A-4809-AA5A-D6BC03154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496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E4967-E27C-4CA6-9345-45C1E4D74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10E1D3-650B-4D1F-8505-79BBC2269E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92AB88-B1AC-4530-871B-9125462F66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04E060-EEE9-4994-8E0D-E5A4EC3280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836311-2D38-447A-9A8D-12F7DA948F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5AB0A1F-5D49-4640-A435-C1B43E048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2478C-F637-4773-83A3-3EAB5E54AF13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2C3F672-5E36-486E-AB58-813AE814C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D6E3995-CF03-4473-9AD2-E7D04BD83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541DF-800A-4809-AA5A-D6BC03154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132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184333-882B-46E9-9828-7374DBE31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0D5FA-1673-4127-9B36-B8A3CDCE2D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2478C-F637-4773-83A3-3EAB5E54AF13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C05657-695A-4E9B-BC57-B67403CE4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85549B-5820-4660-A6C1-C75BA8CB9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541DF-800A-4809-AA5A-D6BC03154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276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DB5E99F-6D15-4146-A94E-E6C3769F6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2478C-F637-4773-83A3-3EAB5E54AF13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DF2947-8E0E-41CE-AA25-F769FF0F5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AD5A76-7C55-48D3-9901-5C1A02F6B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541DF-800A-4809-AA5A-D6BC03154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132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A4F9E-57C8-4178-A91C-896462D9E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8833C4-530C-42D2-BD48-D4302B031F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1E515B-99EB-40F6-B55D-61F14F99D4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BC9484-BDC5-4F15-B49D-15D5C2BD4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2478C-F637-4773-83A3-3EAB5E54AF13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18B65B-4EA8-4B02-A0C0-B2631F861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2294F7-13A5-4EED-B26B-B71A69AD2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541DF-800A-4809-AA5A-D6BC03154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019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B3A05-A9BE-40AB-93D8-750330500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D0CDF3B-307E-4A43-BA50-6A1D2996D9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C6B1D0-3F7A-4332-B005-B873896EF7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966139-064E-4F40-A213-489B948FE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2478C-F637-4773-83A3-3EAB5E54AF13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21C807-50D9-46A7-84CE-2D696708A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2A2B25-C308-4B34-8D4C-7278B41F8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541DF-800A-4809-AA5A-D6BC03154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783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D6380A3-6555-4F92-A35A-72D595E2C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832A3A-7202-4886-ACD8-C09B702ECB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FC4495-BECB-4B4C-876B-1D786489A9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02478C-F637-4773-83A3-3EAB5E54AF13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31411D-7D62-41E8-91F9-160DCA3ED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750403-1582-4A0D-AE5A-458FD1C8CE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1541DF-800A-4809-AA5A-D6BC03154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530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>
            <a:extLst>
              <a:ext uri="{FF2B5EF4-FFF2-40B4-BE49-F238E27FC236}">
                <a16:creationId xmlns:a16="http://schemas.microsoft.com/office/drawing/2014/main" id="{B7B92964-8195-4807-B91A-7878DD5E942F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172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2D14581F-22D3-4897-A7B1-4330B85429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122238"/>
            <a:ext cx="100584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en-US"/>
              <a:t>Kliknite, če želite urediti slog naslova matrice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09DFA22-6D34-4AED-B3AE-24141BF897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719263"/>
            <a:ext cx="10972800" cy="441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en-US"/>
              <a:t>Kliknite, če želite urediti sloge besedila matrice</a:t>
            </a:r>
          </a:p>
          <a:p>
            <a:pPr lvl="1"/>
            <a:r>
              <a:rPr lang="sl-SI" altLang="en-US"/>
              <a:t>Druga raven</a:t>
            </a:r>
          </a:p>
          <a:p>
            <a:pPr lvl="2"/>
            <a:r>
              <a:rPr lang="sl-SI" altLang="en-US"/>
              <a:t>Tretja raven</a:t>
            </a:r>
          </a:p>
          <a:p>
            <a:pPr lvl="3"/>
            <a:r>
              <a:rPr lang="sl-SI" altLang="en-US"/>
              <a:t>Četrta raven</a:t>
            </a:r>
          </a:p>
          <a:p>
            <a:pPr lvl="4"/>
            <a:r>
              <a:rPr lang="sl-SI" altLang="en-US"/>
              <a:t>Peta raven</a:t>
            </a:r>
          </a:p>
        </p:txBody>
      </p:sp>
      <p:sp>
        <p:nvSpPr>
          <p:cNvPr id="8197" name="Rectangle 5">
            <a:extLst>
              <a:ext uri="{FF2B5EF4-FFF2-40B4-BE49-F238E27FC236}">
                <a16:creationId xmlns:a16="http://schemas.microsoft.com/office/drawing/2014/main" id="{AE575861-044B-46AB-A67F-7A44B61BFDA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sl-SI" altLang="en-US"/>
          </a:p>
        </p:txBody>
      </p:sp>
      <p:sp>
        <p:nvSpPr>
          <p:cNvPr id="8198" name="Rectangle 6">
            <a:extLst>
              <a:ext uri="{FF2B5EF4-FFF2-40B4-BE49-F238E27FC236}">
                <a16:creationId xmlns:a16="http://schemas.microsoft.com/office/drawing/2014/main" id="{26F1A6D4-2D2B-485D-8C41-00D486196D6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sl-SI" altLang="en-US"/>
          </a:p>
        </p:txBody>
      </p:sp>
      <p:sp>
        <p:nvSpPr>
          <p:cNvPr id="8199" name="Rectangle 7">
            <a:extLst>
              <a:ext uri="{FF2B5EF4-FFF2-40B4-BE49-F238E27FC236}">
                <a16:creationId xmlns:a16="http://schemas.microsoft.com/office/drawing/2014/main" id="{E81360E6-758E-4E1B-A944-F8ACD61B072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1A5CC912-2620-4A55-A3EF-564E81883880}" type="slidenum">
              <a:rPr lang="sl-SI" altLang="en-US"/>
              <a:pPr/>
              <a:t>‹#›</a:t>
            </a:fld>
            <a:endParaRPr lang="sl-SI" altLang="en-US"/>
          </a:p>
        </p:txBody>
      </p:sp>
      <p:grpSp>
        <p:nvGrpSpPr>
          <p:cNvPr id="1032" name="Group 8">
            <a:extLst>
              <a:ext uri="{FF2B5EF4-FFF2-40B4-BE49-F238E27FC236}">
                <a16:creationId xmlns:a16="http://schemas.microsoft.com/office/drawing/2014/main" id="{26687B03-A2F9-4C52-80E8-DFD238797075}"/>
              </a:ext>
            </a:extLst>
          </p:cNvPr>
          <p:cNvGrpSpPr>
            <a:grpSpLocks/>
          </p:cNvGrpSpPr>
          <p:nvPr/>
        </p:nvGrpSpPr>
        <p:grpSpPr bwMode="auto">
          <a:xfrm>
            <a:off x="10871201" y="152400"/>
            <a:ext cx="1056217" cy="1295400"/>
            <a:chOff x="5136" y="960"/>
            <a:chExt cx="528" cy="864"/>
          </a:xfrm>
        </p:grpSpPr>
        <p:sp>
          <p:nvSpPr>
            <p:cNvPr id="1033" name="Oval 9">
              <a:extLst>
                <a:ext uri="{FF2B5EF4-FFF2-40B4-BE49-F238E27FC236}">
                  <a16:creationId xmlns:a16="http://schemas.microsoft.com/office/drawing/2014/main" id="{8615AFF6-1CC9-4175-8EBA-62D10C59DC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sl-SI" altLang="sl-SI" sz="1800"/>
            </a:p>
          </p:txBody>
        </p:sp>
        <p:sp>
          <p:nvSpPr>
            <p:cNvPr id="1034" name="Oval 10">
              <a:extLst>
                <a:ext uri="{FF2B5EF4-FFF2-40B4-BE49-F238E27FC236}">
                  <a16:creationId xmlns:a16="http://schemas.microsoft.com/office/drawing/2014/main" id="{314BE10D-2AA9-47A7-B2F4-0CE16D2480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sl-SI" altLang="sl-SI" sz="1800"/>
            </a:p>
          </p:txBody>
        </p:sp>
        <p:sp>
          <p:nvSpPr>
            <p:cNvPr id="1035" name="Oval 11">
              <a:extLst>
                <a:ext uri="{FF2B5EF4-FFF2-40B4-BE49-F238E27FC236}">
                  <a16:creationId xmlns:a16="http://schemas.microsoft.com/office/drawing/2014/main" id="{886C6234-111E-45CB-B7AA-AE979F6BF2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960"/>
              <a:ext cx="79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sl-SI" altLang="sl-SI" sz="1800"/>
            </a:p>
          </p:txBody>
        </p:sp>
        <p:sp>
          <p:nvSpPr>
            <p:cNvPr id="1036" name="Oval 12">
              <a:extLst>
                <a:ext uri="{FF2B5EF4-FFF2-40B4-BE49-F238E27FC236}">
                  <a16:creationId xmlns:a16="http://schemas.microsoft.com/office/drawing/2014/main" id="{3CF1B061-CE24-4878-A725-1618C8908C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072"/>
              <a:ext cx="80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sl-SI" altLang="sl-SI" sz="1800"/>
            </a:p>
          </p:txBody>
        </p:sp>
        <p:sp>
          <p:nvSpPr>
            <p:cNvPr id="1037" name="Oval 13">
              <a:extLst>
                <a:ext uri="{FF2B5EF4-FFF2-40B4-BE49-F238E27FC236}">
                  <a16:creationId xmlns:a16="http://schemas.microsoft.com/office/drawing/2014/main" id="{58B18188-33B0-44ED-A3B1-A0169D0C9C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072"/>
              <a:ext cx="79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sl-SI" altLang="sl-SI" sz="1800"/>
            </a:p>
          </p:txBody>
        </p:sp>
        <p:sp>
          <p:nvSpPr>
            <p:cNvPr id="1038" name="Oval 14">
              <a:extLst>
                <a:ext uri="{FF2B5EF4-FFF2-40B4-BE49-F238E27FC236}">
                  <a16:creationId xmlns:a16="http://schemas.microsoft.com/office/drawing/2014/main" id="{D5A431FC-9326-4326-BFA6-719E93B223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072"/>
              <a:ext cx="79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sl-SI" altLang="sl-SI" sz="1800"/>
            </a:p>
          </p:txBody>
        </p:sp>
        <p:sp>
          <p:nvSpPr>
            <p:cNvPr id="1039" name="Oval 15">
              <a:extLst>
                <a:ext uri="{FF2B5EF4-FFF2-40B4-BE49-F238E27FC236}">
                  <a16:creationId xmlns:a16="http://schemas.microsoft.com/office/drawing/2014/main" id="{27A06B90-1B9E-4E65-9CB1-3376BE54E6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072"/>
              <a:ext cx="79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sl-SI" altLang="sl-SI" sz="1800"/>
            </a:p>
          </p:txBody>
        </p:sp>
        <p:sp>
          <p:nvSpPr>
            <p:cNvPr id="1040" name="Oval 16">
              <a:extLst>
                <a:ext uri="{FF2B5EF4-FFF2-40B4-BE49-F238E27FC236}">
                  <a16:creationId xmlns:a16="http://schemas.microsoft.com/office/drawing/2014/main" id="{B088368D-FE0D-4882-8BAE-7EC75B97AC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184"/>
              <a:ext cx="80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sl-SI" altLang="sl-SI" sz="1800"/>
            </a:p>
          </p:txBody>
        </p:sp>
        <p:sp>
          <p:nvSpPr>
            <p:cNvPr id="1041" name="Oval 17">
              <a:extLst>
                <a:ext uri="{FF2B5EF4-FFF2-40B4-BE49-F238E27FC236}">
                  <a16:creationId xmlns:a16="http://schemas.microsoft.com/office/drawing/2014/main" id="{A364797F-1361-49A4-B5F5-D9C743C34C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184"/>
              <a:ext cx="79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sl-SI" altLang="sl-SI" sz="1800"/>
            </a:p>
          </p:txBody>
        </p:sp>
        <p:sp>
          <p:nvSpPr>
            <p:cNvPr id="1042" name="Oval 18">
              <a:extLst>
                <a:ext uri="{FF2B5EF4-FFF2-40B4-BE49-F238E27FC236}">
                  <a16:creationId xmlns:a16="http://schemas.microsoft.com/office/drawing/2014/main" id="{EF9E1CCE-8CD2-4C13-A086-272996BCAA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184"/>
              <a:ext cx="79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sl-SI" altLang="sl-SI" sz="1800"/>
            </a:p>
          </p:txBody>
        </p:sp>
        <p:sp>
          <p:nvSpPr>
            <p:cNvPr id="1043" name="Oval 19">
              <a:extLst>
                <a:ext uri="{FF2B5EF4-FFF2-40B4-BE49-F238E27FC236}">
                  <a16:creationId xmlns:a16="http://schemas.microsoft.com/office/drawing/2014/main" id="{3D514920-DB3A-4E4E-81FF-79FA1ADE6F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184"/>
              <a:ext cx="79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sl-SI" altLang="sl-SI" sz="1800"/>
            </a:p>
          </p:txBody>
        </p:sp>
        <p:sp>
          <p:nvSpPr>
            <p:cNvPr id="1044" name="Oval 20">
              <a:extLst>
                <a:ext uri="{FF2B5EF4-FFF2-40B4-BE49-F238E27FC236}">
                  <a16:creationId xmlns:a16="http://schemas.microsoft.com/office/drawing/2014/main" id="{A64CF625-D88F-42F3-951B-3F18FB88CE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84" y="1184"/>
              <a:ext cx="80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sl-SI" altLang="sl-SI" sz="1800"/>
            </a:p>
          </p:txBody>
        </p:sp>
        <p:sp>
          <p:nvSpPr>
            <p:cNvPr id="1045" name="Oval 21">
              <a:extLst>
                <a:ext uri="{FF2B5EF4-FFF2-40B4-BE49-F238E27FC236}">
                  <a16:creationId xmlns:a16="http://schemas.microsoft.com/office/drawing/2014/main" id="{535CF96D-2785-469F-9280-78102BFBFD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sl-SI" altLang="sl-SI" sz="1800"/>
            </a:p>
          </p:txBody>
        </p:sp>
        <p:sp>
          <p:nvSpPr>
            <p:cNvPr id="1046" name="Oval 22">
              <a:extLst>
                <a:ext uri="{FF2B5EF4-FFF2-40B4-BE49-F238E27FC236}">
                  <a16:creationId xmlns:a16="http://schemas.microsoft.com/office/drawing/2014/main" id="{254884C8-6152-4C5B-B166-217C48D7AE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sl-SI" altLang="sl-SI" sz="1800"/>
            </a:p>
          </p:txBody>
        </p:sp>
        <p:sp>
          <p:nvSpPr>
            <p:cNvPr id="1047" name="Oval 23">
              <a:extLst>
                <a:ext uri="{FF2B5EF4-FFF2-40B4-BE49-F238E27FC236}">
                  <a16:creationId xmlns:a16="http://schemas.microsoft.com/office/drawing/2014/main" id="{ADBD36B2-D3E7-430A-A1C2-191D1B47DF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296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sl-SI" altLang="sl-SI" sz="1800"/>
            </a:p>
          </p:txBody>
        </p:sp>
        <p:sp>
          <p:nvSpPr>
            <p:cNvPr id="1048" name="Oval 24">
              <a:extLst>
                <a:ext uri="{FF2B5EF4-FFF2-40B4-BE49-F238E27FC236}">
                  <a16:creationId xmlns:a16="http://schemas.microsoft.com/office/drawing/2014/main" id="{7C504C5C-67FE-4896-B4FF-41FE1285CC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296"/>
              <a:ext cx="79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sl-SI" altLang="sl-SI" sz="1800"/>
            </a:p>
          </p:txBody>
        </p:sp>
        <p:sp>
          <p:nvSpPr>
            <p:cNvPr id="1049" name="Oval 25">
              <a:extLst>
                <a:ext uri="{FF2B5EF4-FFF2-40B4-BE49-F238E27FC236}">
                  <a16:creationId xmlns:a16="http://schemas.microsoft.com/office/drawing/2014/main" id="{5BF7712E-2232-4599-9314-C5EDEF740E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sl-SI" altLang="sl-SI" sz="1800"/>
            </a:p>
          </p:txBody>
        </p:sp>
        <p:sp>
          <p:nvSpPr>
            <p:cNvPr id="1050" name="Oval 26">
              <a:extLst>
                <a:ext uri="{FF2B5EF4-FFF2-40B4-BE49-F238E27FC236}">
                  <a16:creationId xmlns:a16="http://schemas.microsoft.com/office/drawing/2014/main" id="{AFB46FED-924F-4626-A2B0-F413F53D7F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sl-SI" altLang="sl-SI" sz="1800"/>
            </a:p>
          </p:txBody>
        </p:sp>
        <p:sp>
          <p:nvSpPr>
            <p:cNvPr id="1051" name="Oval 27">
              <a:extLst>
                <a:ext uri="{FF2B5EF4-FFF2-40B4-BE49-F238E27FC236}">
                  <a16:creationId xmlns:a16="http://schemas.microsoft.com/office/drawing/2014/main" id="{A9DC199B-3851-4E2B-AC72-3676B3B077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408"/>
              <a:ext cx="79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sl-SI" altLang="sl-SI" sz="1800"/>
            </a:p>
          </p:txBody>
        </p:sp>
        <p:sp>
          <p:nvSpPr>
            <p:cNvPr id="1052" name="Oval 28">
              <a:extLst>
                <a:ext uri="{FF2B5EF4-FFF2-40B4-BE49-F238E27FC236}">
                  <a16:creationId xmlns:a16="http://schemas.microsoft.com/office/drawing/2014/main" id="{A1FA88D8-83A9-45E6-AAF2-D10D93A28F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408"/>
              <a:ext cx="79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sl-SI" altLang="sl-SI" sz="1800"/>
            </a:p>
          </p:txBody>
        </p:sp>
        <p:sp>
          <p:nvSpPr>
            <p:cNvPr id="1053" name="Oval 29">
              <a:extLst>
                <a:ext uri="{FF2B5EF4-FFF2-40B4-BE49-F238E27FC236}">
                  <a16:creationId xmlns:a16="http://schemas.microsoft.com/office/drawing/2014/main" id="{9D021D95-176C-4DB1-8E6B-FDCBC52563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sl-SI" altLang="sl-SI" sz="1800"/>
            </a:p>
          </p:txBody>
        </p:sp>
        <p:sp>
          <p:nvSpPr>
            <p:cNvPr id="1054" name="Oval 30">
              <a:extLst>
                <a:ext uri="{FF2B5EF4-FFF2-40B4-BE49-F238E27FC236}">
                  <a16:creationId xmlns:a16="http://schemas.microsoft.com/office/drawing/2014/main" id="{20EFF9DF-35F6-46AD-83CA-9478771C16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sl-SI" altLang="sl-SI" sz="1800"/>
            </a:p>
          </p:txBody>
        </p:sp>
        <p:sp>
          <p:nvSpPr>
            <p:cNvPr id="1055" name="Oval 31">
              <a:extLst>
                <a:ext uri="{FF2B5EF4-FFF2-40B4-BE49-F238E27FC236}">
                  <a16:creationId xmlns:a16="http://schemas.microsoft.com/office/drawing/2014/main" id="{091CF6AA-4D9E-4A35-AB42-3144DDDCCC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sl-SI" altLang="sl-SI" sz="1800"/>
            </a:p>
          </p:txBody>
        </p:sp>
        <p:sp>
          <p:nvSpPr>
            <p:cNvPr id="1056" name="Oval 32">
              <a:extLst>
                <a:ext uri="{FF2B5EF4-FFF2-40B4-BE49-F238E27FC236}">
                  <a16:creationId xmlns:a16="http://schemas.microsoft.com/office/drawing/2014/main" id="{58A3081D-3393-463B-AD32-327B765E1D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520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sl-SI" altLang="sl-SI" sz="1800"/>
            </a:p>
          </p:txBody>
        </p:sp>
        <p:sp>
          <p:nvSpPr>
            <p:cNvPr id="1057" name="Oval 33">
              <a:extLst>
                <a:ext uri="{FF2B5EF4-FFF2-40B4-BE49-F238E27FC236}">
                  <a16:creationId xmlns:a16="http://schemas.microsoft.com/office/drawing/2014/main" id="{A3938C12-C49E-4882-A086-670B1C2867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520"/>
              <a:ext cx="79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sl-SI" altLang="sl-SI" sz="1800"/>
            </a:p>
          </p:txBody>
        </p:sp>
        <p:sp>
          <p:nvSpPr>
            <p:cNvPr id="1058" name="Oval 34">
              <a:extLst>
                <a:ext uri="{FF2B5EF4-FFF2-40B4-BE49-F238E27FC236}">
                  <a16:creationId xmlns:a16="http://schemas.microsoft.com/office/drawing/2014/main" id="{236F8339-8072-4384-B41B-B28F641ED3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632"/>
              <a:ext cx="80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sl-SI" altLang="sl-SI" sz="1800"/>
            </a:p>
          </p:txBody>
        </p:sp>
        <p:sp>
          <p:nvSpPr>
            <p:cNvPr id="1059" name="Oval 35">
              <a:extLst>
                <a:ext uri="{FF2B5EF4-FFF2-40B4-BE49-F238E27FC236}">
                  <a16:creationId xmlns:a16="http://schemas.microsoft.com/office/drawing/2014/main" id="{6CD25A51-ED73-4006-B1AA-BED7C3E817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632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sl-SI" altLang="sl-SI" sz="1800"/>
            </a:p>
          </p:txBody>
        </p:sp>
        <p:sp>
          <p:nvSpPr>
            <p:cNvPr id="1060" name="Oval 36">
              <a:extLst>
                <a:ext uri="{FF2B5EF4-FFF2-40B4-BE49-F238E27FC236}">
                  <a16:creationId xmlns:a16="http://schemas.microsoft.com/office/drawing/2014/main" id="{953C72BB-16E8-47DA-9CB2-E287962A6E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632"/>
              <a:ext cx="79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sl-SI" altLang="sl-SI" sz="1800"/>
            </a:p>
          </p:txBody>
        </p:sp>
        <p:sp>
          <p:nvSpPr>
            <p:cNvPr id="1061" name="Oval 37">
              <a:extLst>
                <a:ext uri="{FF2B5EF4-FFF2-40B4-BE49-F238E27FC236}">
                  <a16:creationId xmlns:a16="http://schemas.microsoft.com/office/drawing/2014/main" id="{8D39971E-A35A-45E8-928B-7CC68B7522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632"/>
              <a:ext cx="79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sl-SI" altLang="sl-SI" sz="1800"/>
            </a:p>
          </p:txBody>
        </p:sp>
        <p:sp>
          <p:nvSpPr>
            <p:cNvPr id="1062" name="Oval 38">
              <a:extLst>
                <a:ext uri="{FF2B5EF4-FFF2-40B4-BE49-F238E27FC236}">
                  <a16:creationId xmlns:a16="http://schemas.microsoft.com/office/drawing/2014/main" id="{F99BC989-C0EE-4829-9EF9-F60DC74092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sl-SI" altLang="sl-SI" sz="1800"/>
            </a:p>
          </p:txBody>
        </p:sp>
        <p:sp>
          <p:nvSpPr>
            <p:cNvPr id="1063" name="Oval 39">
              <a:extLst>
                <a:ext uri="{FF2B5EF4-FFF2-40B4-BE49-F238E27FC236}">
                  <a16:creationId xmlns:a16="http://schemas.microsoft.com/office/drawing/2014/main" id="{7E977B17-6797-4F2F-97D0-C71C9842CB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744"/>
              <a:ext cx="79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sl-SI" altLang="sl-SI" sz="1800"/>
            </a:p>
          </p:txBody>
        </p:sp>
      </p:grpSp>
    </p:spTree>
    <p:extLst>
      <p:ext uri="{BB962C8B-B14F-4D97-AF65-F5344CB8AC3E}">
        <p14:creationId xmlns:p14="http://schemas.microsoft.com/office/powerpoint/2010/main" val="2325564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2600">
          <a:solidFill>
            <a:schemeClr val="tx1"/>
          </a:solidFill>
          <a:latin typeface="+mn-lt"/>
          <a:cs typeface="+mn-cs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l"/>
        <a:defRPr sz="2300">
          <a:solidFill>
            <a:schemeClr val="tx1"/>
          </a:solidFill>
          <a:latin typeface="+mn-lt"/>
          <a:cs typeface="+mn-cs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vedez.si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evedez.si/" TargetMode="Externa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F6CDC51-8D27-4BF4-AB33-7D5905E80D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08905" y="3726"/>
            <a:ext cx="6483095" cy="6858000"/>
          </a:xfrm>
          <a:prstGeom prst="rect">
            <a:avLst/>
          </a:prstGeom>
          <a:gradFill>
            <a:gsLst>
              <a:gs pos="0">
                <a:schemeClr val="accent4"/>
              </a:gs>
              <a:gs pos="25000">
                <a:schemeClr val="accent4"/>
              </a:gs>
              <a:gs pos="94000">
                <a:schemeClr val="accent2"/>
              </a:gs>
              <a:gs pos="100000">
                <a:schemeClr val="accent2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4FB90F3-DFB9-42D4-B851-120249962A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EF8EE5-B19D-4DF5-82EE-74E59C4C36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672" y="802955"/>
            <a:ext cx="5145024" cy="1454051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l"/>
            <a:r>
              <a:rPr lang="en-US" sz="1800" b="1" dirty="0">
                <a:solidFill>
                  <a:srgbClr val="000000"/>
                </a:solidFill>
              </a:rPr>
              <a:t>7. </a:t>
            </a:r>
            <a:r>
              <a:rPr lang="en-US" sz="1800" b="1" dirty="0" err="1">
                <a:solidFill>
                  <a:srgbClr val="000000"/>
                </a:solidFill>
              </a:rPr>
              <a:t>teden</a:t>
            </a:r>
            <a:r>
              <a:rPr lang="en-US" sz="1800" b="1" dirty="0">
                <a:solidFill>
                  <a:srgbClr val="000000"/>
                </a:solidFill>
              </a:rPr>
              <a:t/>
            </a:r>
            <a:br>
              <a:rPr lang="en-US" sz="1800" b="1" dirty="0">
                <a:solidFill>
                  <a:srgbClr val="000000"/>
                </a:solidFill>
              </a:rPr>
            </a:br>
            <a:r>
              <a:rPr lang="en-US" sz="1800" b="1" dirty="0">
                <a:solidFill>
                  <a:srgbClr val="000000"/>
                </a:solidFill>
              </a:rPr>
              <a:t/>
            </a:r>
            <a:br>
              <a:rPr lang="en-US" sz="1800" b="1" dirty="0">
                <a:solidFill>
                  <a:srgbClr val="000000"/>
                </a:solidFill>
              </a:rPr>
            </a:br>
            <a:r>
              <a:rPr lang="en-US" sz="1800" b="1" dirty="0">
                <a:solidFill>
                  <a:srgbClr val="000000"/>
                </a:solidFill>
              </a:rPr>
              <a:t>(4. 5. – 8. 5. 2020)</a:t>
            </a:r>
            <a:br>
              <a:rPr lang="en-US" sz="1800" b="1" dirty="0">
                <a:solidFill>
                  <a:srgbClr val="000000"/>
                </a:solidFill>
              </a:rPr>
            </a:br>
            <a:r>
              <a:rPr lang="en-US" sz="1800" b="1" dirty="0">
                <a:solidFill>
                  <a:srgbClr val="000000"/>
                </a:solidFill>
              </a:rPr>
              <a:t/>
            </a:r>
            <a:br>
              <a:rPr lang="en-US" sz="1800" b="1" dirty="0">
                <a:solidFill>
                  <a:srgbClr val="000000"/>
                </a:solidFill>
              </a:rPr>
            </a:br>
            <a:r>
              <a:rPr lang="en-US" sz="1800" b="1" dirty="0">
                <a:solidFill>
                  <a:srgbClr val="000000"/>
                </a:solidFill>
              </a:rPr>
              <a:t>KEMIJA </a:t>
            </a:r>
            <a:br>
              <a:rPr lang="en-US" sz="1800" b="1" dirty="0">
                <a:solidFill>
                  <a:srgbClr val="000000"/>
                </a:solidFill>
              </a:rPr>
            </a:br>
            <a:r>
              <a:rPr lang="en-US" sz="1800" b="1" dirty="0">
                <a:solidFill>
                  <a:srgbClr val="000000"/>
                </a:solidFill>
              </a:rPr>
              <a:t/>
            </a:r>
            <a:br>
              <a:rPr lang="en-US" sz="1800" b="1" dirty="0">
                <a:solidFill>
                  <a:srgbClr val="000000"/>
                </a:solidFill>
              </a:rPr>
            </a:br>
            <a:r>
              <a:rPr lang="en-US" sz="1800" b="1" dirty="0">
                <a:solidFill>
                  <a:srgbClr val="000000"/>
                </a:solidFill>
                <a:hlinkClick r:id="rId3"/>
              </a:rPr>
              <a:t>www.evedez.si</a:t>
            </a:r>
            <a:r>
              <a:rPr lang="en-US" sz="1000" b="1" dirty="0">
                <a:solidFill>
                  <a:srgbClr val="000000"/>
                </a:solidFill>
              </a:rPr>
              <a:t/>
            </a:r>
            <a:br>
              <a:rPr lang="en-US" sz="1000" b="1" dirty="0">
                <a:solidFill>
                  <a:srgbClr val="000000"/>
                </a:solidFill>
              </a:rPr>
            </a:br>
            <a:r>
              <a:rPr lang="en-US" sz="1000" dirty="0">
                <a:solidFill>
                  <a:srgbClr val="000000"/>
                </a:solidFill>
              </a:rPr>
              <a:t/>
            </a:r>
            <a:br>
              <a:rPr lang="en-US" sz="1000" dirty="0">
                <a:solidFill>
                  <a:srgbClr val="000000"/>
                </a:solidFill>
              </a:rPr>
            </a:br>
            <a:r>
              <a:rPr lang="en-US" sz="1000" dirty="0">
                <a:solidFill>
                  <a:srgbClr val="000000"/>
                </a:solidFill>
              </a:rPr>
              <a:t/>
            </a:r>
            <a:br>
              <a:rPr lang="en-US" sz="1000" dirty="0">
                <a:solidFill>
                  <a:srgbClr val="000000"/>
                </a:solidFill>
              </a:rPr>
            </a:b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14" name="Freeform 60">
            <a:extLst>
              <a:ext uri="{FF2B5EF4-FFF2-40B4-BE49-F238E27FC236}">
                <a16:creationId xmlns:a16="http://schemas.microsoft.com/office/drawing/2014/main" id="{DF4CE22F-8463-44F2-BE50-65D9B5035E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88720" y="0"/>
            <a:ext cx="3762182" cy="2258435"/>
          </a:xfrm>
          <a:custGeom>
            <a:avLst/>
            <a:gdLst>
              <a:gd name="connsiteX0" fmla="*/ 39946 w 3960192"/>
              <a:gd name="connsiteY0" fmla="*/ 0 h 2377300"/>
              <a:gd name="connsiteX1" fmla="*/ 3920247 w 3960192"/>
              <a:gd name="connsiteY1" fmla="*/ 0 h 2377300"/>
              <a:gd name="connsiteX2" fmla="*/ 3949969 w 3960192"/>
              <a:gd name="connsiteY2" fmla="*/ 194751 h 2377300"/>
              <a:gd name="connsiteX3" fmla="*/ 3960192 w 3960192"/>
              <a:gd name="connsiteY3" fmla="*/ 397204 h 2377300"/>
              <a:gd name="connsiteX4" fmla="*/ 1980096 w 3960192"/>
              <a:gd name="connsiteY4" fmla="*/ 2377300 h 2377300"/>
              <a:gd name="connsiteX5" fmla="*/ 0 w 3960192"/>
              <a:gd name="connsiteY5" fmla="*/ 397204 h 2377300"/>
              <a:gd name="connsiteX6" fmla="*/ 10224 w 3960192"/>
              <a:gd name="connsiteY6" fmla="*/ 194751 h 2377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60192" h="2377300">
                <a:moveTo>
                  <a:pt x="39946" y="0"/>
                </a:moveTo>
                <a:lnTo>
                  <a:pt x="3920247" y="0"/>
                </a:lnTo>
                <a:lnTo>
                  <a:pt x="3949969" y="194751"/>
                </a:lnTo>
                <a:cubicBezTo>
                  <a:pt x="3956729" y="261316"/>
                  <a:pt x="3960192" y="328856"/>
                  <a:pt x="3960192" y="397204"/>
                </a:cubicBezTo>
                <a:cubicBezTo>
                  <a:pt x="3960192" y="1490781"/>
                  <a:pt x="3073673" y="2377300"/>
                  <a:pt x="1980096" y="2377300"/>
                </a:cubicBezTo>
                <a:cubicBezTo>
                  <a:pt x="886519" y="2377300"/>
                  <a:pt x="0" y="1490781"/>
                  <a:pt x="0" y="397204"/>
                </a:cubicBezTo>
                <a:cubicBezTo>
                  <a:pt x="0" y="328856"/>
                  <a:pt x="3463" y="261316"/>
                  <a:pt x="10224" y="194751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4"/>
                </a:gs>
                <a:gs pos="23000">
                  <a:schemeClr val="accent4"/>
                </a:gs>
                <a:gs pos="83000">
                  <a:schemeClr val="accent2"/>
                </a:gs>
                <a:gs pos="100000">
                  <a:schemeClr val="accent2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A51391-6A8E-4381-9076-98A18E76B7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3148" y="282608"/>
            <a:ext cx="2393326" cy="133452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04672" y="2421682"/>
            <a:ext cx="5145024" cy="36392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rgbClr val="000000"/>
                </a:solidFill>
              </a:rPr>
              <a:t>Osmošolci, </a:t>
            </a:r>
            <a:r>
              <a:rPr lang="en-US" sz="1700" dirty="0" err="1">
                <a:solidFill>
                  <a:srgbClr val="000000"/>
                </a:solidFill>
              </a:rPr>
              <a:t>pozdravljeni</a:t>
            </a:r>
            <a:r>
              <a:rPr lang="en-US" sz="1700" dirty="0">
                <a:solidFill>
                  <a:srgbClr val="000000"/>
                </a:solidFill>
              </a:rPr>
              <a:t>!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dirty="0">
              <a:solidFill>
                <a:srgbClr val="000000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 err="1">
                <a:solidFill>
                  <a:srgbClr val="000000"/>
                </a:solidFill>
              </a:rPr>
              <a:t>Počitnice</a:t>
            </a:r>
            <a:r>
              <a:rPr lang="en-US" sz="1700" dirty="0">
                <a:solidFill>
                  <a:srgbClr val="000000"/>
                </a:solidFill>
              </a:rPr>
              <a:t> so </a:t>
            </a:r>
            <a:r>
              <a:rPr lang="en-US" sz="1700" dirty="0" err="1">
                <a:solidFill>
                  <a:srgbClr val="000000"/>
                </a:solidFill>
              </a:rPr>
              <a:t>mimo</a:t>
            </a:r>
            <a:r>
              <a:rPr lang="en-US" sz="1700" dirty="0">
                <a:solidFill>
                  <a:srgbClr val="000000"/>
                </a:solidFill>
              </a:rPr>
              <a:t>, </a:t>
            </a:r>
            <a:r>
              <a:rPr lang="en-US" sz="1700" dirty="0" err="1">
                <a:solidFill>
                  <a:srgbClr val="000000"/>
                </a:solidFill>
              </a:rPr>
              <a:t>verjamem</a:t>
            </a:r>
            <a:r>
              <a:rPr lang="en-US" sz="1700" dirty="0">
                <a:solidFill>
                  <a:srgbClr val="000000"/>
                </a:solidFill>
              </a:rPr>
              <a:t>, da </a:t>
            </a:r>
            <a:r>
              <a:rPr lang="en-US" sz="1700" dirty="0" err="1">
                <a:solidFill>
                  <a:srgbClr val="000000"/>
                </a:solidFill>
              </a:rPr>
              <a:t>ste</a:t>
            </a:r>
            <a:r>
              <a:rPr lang="en-US" sz="1700" dirty="0">
                <a:solidFill>
                  <a:srgbClr val="000000"/>
                </a:solidFill>
              </a:rPr>
              <a:t> se </a:t>
            </a:r>
            <a:r>
              <a:rPr lang="en-US" sz="1700" dirty="0" err="1">
                <a:solidFill>
                  <a:srgbClr val="000000"/>
                </a:solidFill>
              </a:rPr>
              <a:t>imeli</a:t>
            </a:r>
            <a:r>
              <a:rPr lang="en-US" sz="1700" dirty="0">
                <a:solidFill>
                  <a:srgbClr val="000000"/>
                </a:solidFill>
              </a:rPr>
              <a:t> </a:t>
            </a:r>
            <a:r>
              <a:rPr lang="en-US" sz="1700" dirty="0" err="1">
                <a:solidFill>
                  <a:srgbClr val="000000"/>
                </a:solidFill>
              </a:rPr>
              <a:t>lepo</a:t>
            </a:r>
            <a:r>
              <a:rPr lang="en-US" sz="1700" dirty="0">
                <a:solidFill>
                  <a:srgbClr val="000000"/>
                </a:solidFill>
              </a:rPr>
              <a:t>. Ta </a:t>
            </a:r>
            <a:r>
              <a:rPr lang="en-US" sz="1700" dirty="0" err="1">
                <a:solidFill>
                  <a:srgbClr val="000000"/>
                </a:solidFill>
              </a:rPr>
              <a:t>teden</a:t>
            </a:r>
            <a:r>
              <a:rPr lang="en-US" sz="1700" dirty="0">
                <a:solidFill>
                  <a:srgbClr val="000000"/>
                </a:solidFill>
              </a:rPr>
              <a:t> </a:t>
            </a:r>
            <a:r>
              <a:rPr lang="en-US" sz="1700" dirty="0" err="1">
                <a:solidFill>
                  <a:srgbClr val="000000"/>
                </a:solidFill>
              </a:rPr>
              <a:t>boste</a:t>
            </a:r>
            <a:r>
              <a:rPr lang="en-US" sz="1700" dirty="0">
                <a:solidFill>
                  <a:srgbClr val="000000"/>
                </a:solidFill>
              </a:rPr>
              <a:t> </a:t>
            </a:r>
            <a:r>
              <a:rPr lang="en-US" sz="1700" dirty="0" err="1">
                <a:solidFill>
                  <a:srgbClr val="000000"/>
                </a:solidFill>
              </a:rPr>
              <a:t>spoznali</a:t>
            </a:r>
            <a:r>
              <a:rPr lang="en-US" sz="1700" dirty="0">
                <a:solidFill>
                  <a:srgbClr val="000000"/>
                </a:solidFill>
              </a:rPr>
              <a:t> </a:t>
            </a:r>
            <a:r>
              <a:rPr lang="en-US" sz="1700" dirty="0" err="1">
                <a:solidFill>
                  <a:srgbClr val="000000"/>
                </a:solidFill>
              </a:rPr>
              <a:t>lastnosti</a:t>
            </a:r>
            <a:r>
              <a:rPr lang="en-US" sz="1700" dirty="0">
                <a:solidFill>
                  <a:srgbClr val="000000"/>
                </a:solidFill>
              </a:rPr>
              <a:t> </a:t>
            </a:r>
            <a:r>
              <a:rPr lang="en-US" sz="1700" dirty="0" err="1">
                <a:solidFill>
                  <a:srgbClr val="000000"/>
                </a:solidFill>
              </a:rPr>
              <a:t>kovin</a:t>
            </a:r>
            <a:r>
              <a:rPr lang="en-US" sz="1700" dirty="0">
                <a:solidFill>
                  <a:srgbClr val="000000"/>
                </a:solidFill>
              </a:rPr>
              <a:t> 1. in 2. </a:t>
            </a:r>
            <a:r>
              <a:rPr lang="en-US" sz="1700" dirty="0" err="1">
                <a:solidFill>
                  <a:srgbClr val="000000"/>
                </a:solidFill>
              </a:rPr>
              <a:t>skupine</a:t>
            </a:r>
            <a:r>
              <a:rPr lang="en-US" sz="1700" dirty="0">
                <a:solidFill>
                  <a:srgbClr val="000000"/>
                </a:solidFill>
              </a:rPr>
              <a:t> </a:t>
            </a:r>
            <a:r>
              <a:rPr lang="en-US" sz="1700" dirty="0" err="1">
                <a:solidFill>
                  <a:srgbClr val="000000"/>
                </a:solidFill>
              </a:rPr>
              <a:t>periodnega</a:t>
            </a:r>
            <a:r>
              <a:rPr lang="en-US" sz="1700" dirty="0">
                <a:solidFill>
                  <a:srgbClr val="000000"/>
                </a:solidFill>
              </a:rPr>
              <a:t> </a:t>
            </a:r>
            <a:r>
              <a:rPr lang="en-US" sz="1700" dirty="0" err="1">
                <a:solidFill>
                  <a:srgbClr val="000000"/>
                </a:solidFill>
              </a:rPr>
              <a:t>sistema</a:t>
            </a:r>
            <a:r>
              <a:rPr lang="en-US" sz="1700" dirty="0">
                <a:solidFill>
                  <a:srgbClr val="000000"/>
                </a:solidFill>
              </a:rPr>
              <a:t>. Za </a:t>
            </a:r>
            <a:r>
              <a:rPr lang="en-US" sz="1700" dirty="0" err="1">
                <a:solidFill>
                  <a:srgbClr val="000000"/>
                </a:solidFill>
              </a:rPr>
              <a:t>delo</a:t>
            </a:r>
            <a:r>
              <a:rPr lang="en-US" sz="1700" dirty="0">
                <a:solidFill>
                  <a:srgbClr val="000000"/>
                </a:solidFill>
              </a:rPr>
              <a:t> </a:t>
            </a:r>
            <a:r>
              <a:rPr lang="en-US" sz="1700" dirty="0" err="1">
                <a:solidFill>
                  <a:srgbClr val="000000"/>
                </a:solidFill>
              </a:rPr>
              <a:t>boste</a:t>
            </a:r>
            <a:r>
              <a:rPr lang="en-US" sz="1700" dirty="0">
                <a:solidFill>
                  <a:srgbClr val="000000"/>
                </a:solidFill>
              </a:rPr>
              <a:t> </a:t>
            </a:r>
            <a:r>
              <a:rPr lang="en-US" sz="1700" dirty="0" err="1">
                <a:solidFill>
                  <a:srgbClr val="000000"/>
                </a:solidFill>
              </a:rPr>
              <a:t>potrebovali</a:t>
            </a:r>
            <a:r>
              <a:rPr lang="en-US" sz="1700" dirty="0">
                <a:solidFill>
                  <a:srgbClr val="000000"/>
                </a:solidFill>
              </a:rPr>
              <a:t> </a:t>
            </a:r>
            <a:r>
              <a:rPr lang="en-US" sz="1700" dirty="0" err="1">
                <a:solidFill>
                  <a:srgbClr val="000000"/>
                </a:solidFill>
              </a:rPr>
              <a:t>učbenik</a:t>
            </a:r>
            <a:r>
              <a:rPr lang="en-US" sz="1700" dirty="0">
                <a:solidFill>
                  <a:srgbClr val="000000"/>
                </a:solidFill>
              </a:rPr>
              <a:t>, </a:t>
            </a:r>
            <a:r>
              <a:rPr lang="en-US" sz="1700" dirty="0" err="1">
                <a:solidFill>
                  <a:srgbClr val="000000"/>
                </a:solidFill>
              </a:rPr>
              <a:t>zvezek</a:t>
            </a:r>
            <a:r>
              <a:rPr lang="en-US" sz="1700" dirty="0">
                <a:solidFill>
                  <a:srgbClr val="000000"/>
                </a:solidFill>
              </a:rPr>
              <a:t> in Dz. </a:t>
            </a:r>
            <a:r>
              <a:rPr lang="en-US" sz="1700" dirty="0" err="1">
                <a:solidFill>
                  <a:srgbClr val="000000"/>
                </a:solidFill>
              </a:rPr>
              <a:t>Poskuse</a:t>
            </a:r>
            <a:r>
              <a:rPr lang="en-US" sz="1700" dirty="0">
                <a:solidFill>
                  <a:srgbClr val="000000"/>
                </a:solidFill>
              </a:rPr>
              <a:t> pa </a:t>
            </a:r>
            <a:r>
              <a:rPr lang="en-US" sz="1700" dirty="0" err="1">
                <a:solidFill>
                  <a:srgbClr val="000000"/>
                </a:solidFill>
              </a:rPr>
              <a:t>si</a:t>
            </a:r>
            <a:r>
              <a:rPr lang="en-US" sz="1700" dirty="0">
                <a:solidFill>
                  <a:srgbClr val="000000"/>
                </a:solidFill>
              </a:rPr>
              <a:t> </a:t>
            </a:r>
            <a:r>
              <a:rPr lang="en-US" sz="1700" dirty="0" err="1">
                <a:solidFill>
                  <a:srgbClr val="000000"/>
                </a:solidFill>
              </a:rPr>
              <a:t>boste</a:t>
            </a:r>
            <a:r>
              <a:rPr lang="en-US" sz="1700" dirty="0">
                <a:solidFill>
                  <a:srgbClr val="000000"/>
                </a:solidFill>
              </a:rPr>
              <a:t> </a:t>
            </a:r>
            <a:r>
              <a:rPr lang="en-US" sz="1700" dirty="0" err="1">
                <a:solidFill>
                  <a:srgbClr val="000000"/>
                </a:solidFill>
              </a:rPr>
              <a:t>ogledali</a:t>
            </a:r>
            <a:r>
              <a:rPr lang="en-US" sz="1700" dirty="0">
                <a:solidFill>
                  <a:srgbClr val="000000"/>
                </a:solidFill>
              </a:rPr>
              <a:t> </a:t>
            </a:r>
            <a:r>
              <a:rPr lang="en-US" sz="1700" dirty="0" err="1">
                <a:solidFill>
                  <a:srgbClr val="000000"/>
                </a:solidFill>
              </a:rPr>
              <a:t>preko</a:t>
            </a:r>
            <a:r>
              <a:rPr lang="en-US" sz="1700" dirty="0">
                <a:solidFill>
                  <a:srgbClr val="000000"/>
                </a:solidFill>
              </a:rPr>
              <a:t> </a:t>
            </a:r>
            <a:r>
              <a:rPr lang="en-US" sz="1700" dirty="0" err="1">
                <a:solidFill>
                  <a:srgbClr val="000000"/>
                </a:solidFill>
              </a:rPr>
              <a:t>evedeža</a:t>
            </a:r>
            <a:r>
              <a:rPr lang="en-US" sz="1700" dirty="0">
                <a:solidFill>
                  <a:srgbClr val="000000"/>
                </a:solidFill>
              </a:rPr>
              <a:t>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 err="1">
                <a:solidFill>
                  <a:srgbClr val="000000"/>
                </a:solidFill>
              </a:rPr>
              <a:t>Tisti</a:t>
            </a:r>
            <a:r>
              <a:rPr lang="en-US" sz="1700" dirty="0">
                <a:solidFill>
                  <a:srgbClr val="000000"/>
                </a:solidFill>
              </a:rPr>
              <a:t>, </a:t>
            </a:r>
            <a:r>
              <a:rPr lang="en-US" sz="1700" dirty="0" err="1">
                <a:solidFill>
                  <a:srgbClr val="000000"/>
                </a:solidFill>
              </a:rPr>
              <a:t>ki</a:t>
            </a:r>
            <a:r>
              <a:rPr lang="en-US" sz="1700" dirty="0">
                <a:solidFill>
                  <a:srgbClr val="000000"/>
                </a:solidFill>
              </a:rPr>
              <a:t> </a:t>
            </a:r>
            <a:r>
              <a:rPr lang="en-US" sz="1700" dirty="0" err="1">
                <a:solidFill>
                  <a:srgbClr val="000000"/>
                </a:solidFill>
              </a:rPr>
              <a:t>želite</a:t>
            </a:r>
            <a:r>
              <a:rPr lang="en-US" sz="1700" dirty="0">
                <a:solidFill>
                  <a:srgbClr val="000000"/>
                </a:solidFill>
              </a:rPr>
              <a:t> </a:t>
            </a:r>
            <a:r>
              <a:rPr lang="en-US" sz="1700" dirty="0" err="1">
                <a:solidFill>
                  <a:srgbClr val="000000"/>
                </a:solidFill>
              </a:rPr>
              <a:t>opraviti</a:t>
            </a:r>
            <a:r>
              <a:rPr lang="en-US" sz="1700" dirty="0">
                <a:solidFill>
                  <a:srgbClr val="000000"/>
                </a:solidFill>
              </a:rPr>
              <a:t> </a:t>
            </a:r>
            <a:r>
              <a:rPr lang="en-US" sz="1700" dirty="0" err="1">
                <a:solidFill>
                  <a:srgbClr val="000000"/>
                </a:solidFill>
              </a:rPr>
              <a:t>projektno</a:t>
            </a:r>
            <a:r>
              <a:rPr lang="en-US" sz="1700" dirty="0">
                <a:solidFill>
                  <a:srgbClr val="000000"/>
                </a:solidFill>
              </a:rPr>
              <a:t> </a:t>
            </a:r>
            <a:r>
              <a:rPr lang="en-US" sz="1700" dirty="0" err="1">
                <a:solidFill>
                  <a:srgbClr val="000000"/>
                </a:solidFill>
              </a:rPr>
              <a:t>delo</a:t>
            </a:r>
            <a:r>
              <a:rPr lang="en-US" sz="1700" dirty="0">
                <a:solidFill>
                  <a:srgbClr val="000000"/>
                </a:solidFill>
              </a:rPr>
              <a:t> </a:t>
            </a:r>
            <a:r>
              <a:rPr lang="en-US" sz="1700" dirty="0" err="1">
                <a:solidFill>
                  <a:srgbClr val="000000"/>
                </a:solidFill>
              </a:rPr>
              <a:t>ali</a:t>
            </a:r>
            <a:r>
              <a:rPr lang="en-US" sz="1700" dirty="0">
                <a:solidFill>
                  <a:srgbClr val="000000"/>
                </a:solidFill>
              </a:rPr>
              <a:t> pa </a:t>
            </a:r>
            <a:r>
              <a:rPr lang="en-US" sz="1700" dirty="0" err="1">
                <a:solidFill>
                  <a:srgbClr val="000000"/>
                </a:solidFill>
              </a:rPr>
              <a:t>še</a:t>
            </a:r>
            <a:r>
              <a:rPr lang="en-US" sz="1700" dirty="0">
                <a:solidFill>
                  <a:srgbClr val="000000"/>
                </a:solidFill>
              </a:rPr>
              <a:t> </a:t>
            </a:r>
            <a:r>
              <a:rPr lang="en-US" sz="1700" dirty="0" err="1">
                <a:solidFill>
                  <a:srgbClr val="000000"/>
                </a:solidFill>
              </a:rPr>
              <a:t>nimate</a:t>
            </a:r>
            <a:r>
              <a:rPr lang="en-US" sz="1700" dirty="0">
                <a:solidFill>
                  <a:srgbClr val="000000"/>
                </a:solidFill>
              </a:rPr>
              <a:t> </a:t>
            </a:r>
            <a:r>
              <a:rPr lang="en-US" sz="1700" dirty="0" err="1">
                <a:solidFill>
                  <a:srgbClr val="000000"/>
                </a:solidFill>
              </a:rPr>
              <a:t>ocene</a:t>
            </a:r>
            <a:r>
              <a:rPr lang="en-US" sz="1700" dirty="0">
                <a:solidFill>
                  <a:srgbClr val="000000"/>
                </a:solidFill>
              </a:rPr>
              <a:t> v 2. </a:t>
            </a:r>
            <a:r>
              <a:rPr lang="en-US" sz="1700" dirty="0" err="1">
                <a:solidFill>
                  <a:srgbClr val="000000"/>
                </a:solidFill>
              </a:rPr>
              <a:t>ocenjevalnem</a:t>
            </a:r>
            <a:r>
              <a:rPr lang="en-US" sz="1700" dirty="0">
                <a:solidFill>
                  <a:srgbClr val="000000"/>
                </a:solidFill>
              </a:rPr>
              <a:t> </a:t>
            </a:r>
            <a:r>
              <a:rPr lang="en-US" sz="1700" dirty="0" err="1">
                <a:solidFill>
                  <a:srgbClr val="000000"/>
                </a:solidFill>
              </a:rPr>
              <a:t>obdobju</a:t>
            </a:r>
            <a:r>
              <a:rPr lang="en-US" sz="1700" dirty="0">
                <a:solidFill>
                  <a:srgbClr val="000000"/>
                </a:solidFill>
              </a:rPr>
              <a:t>, </a:t>
            </a:r>
            <a:r>
              <a:rPr lang="en-US" sz="1700" dirty="0" err="1">
                <a:solidFill>
                  <a:srgbClr val="000000"/>
                </a:solidFill>
              </a:rPr>
              <a:t>si</a:t>
            </a:r>
            <a:r>
              <a:rPr lang="en-US" sz="1700" dirty="0">
                <a:solidFill>
                  <a:srgbClr val="000000"/>
                </a:solidFill>
              </a:rPr>
              <a:t> </a:t>
            </a:r>
            <a:r>
              <a:rPr lang="en-US" sz="1700" dirty="0" err="1">
                <a:solidFill>
                  <a:srgbClr val="000000"/>
                </a:solidFill>
              </a:rPr>
              <a:t>natančno</a:t>
            </a:r>
            <a:r>
              <a:rPr lang="en-US" sz="1700" dirty="0">
                <a:solidFill>
                  <a:srgbClr val="000000"/>
                </a:solidFill>
              </a:rPr>
              <a:t> </a:t>
            </a:r>
            <a:r>
              <a:rPr lang="en-US" sz="1700" dirty="0" err="1">
                <a:solidFill>
                  <a:srgbClr val="000000"/>
                </a:solidFill>
              </a:rPr>
              <a:t>preberite</a:t>
            </a:r>
            <a:r>
              <a:rPr lang="en-US" sz="1700" dirty="0">
                <a:solidFill>
                  <a:srgbClr val="000000"/>
                </a:solidFill>
              </a:rPr>
              <a:t> </a:t>
            </a:r>
            <a:r>
              <a:rPr lang="en-US" sz="1700" dirty="0" err="1">
                <a:solidFill>
                  <a:srgbClr val="000000"/>
                </a:solidFill>
              </a:rPr>
              <a:t>navodila</a:t>
            </a:r>
            <a:r>
              <a:rPr lang="en-US" sz="1700" dirty="0">
                <a:solidFill>
                  <a:srgbClr val="000000"/>
                </a:solidFill>
              </a:rPr>
              <a:t> za </a:t>
            </a:r>
            <a:r>
              <a:rPr lang="en-US" sz="1700" dirty="0" err="1">
                <a:solidFill>
                  <a:srgbClr val="000000"/>
                </a:solidFill>
              </a:rPr>
              <a:t>projektno</a:t>
            </a:r>
            <a:r>
              <a:rPr lang="en-US" sz="1700" dirty="0">
                <a:solidFill>
                  <a:srgbClr val="000000"/>
                </a:solidFill>
              </a:rPr>
              <a:t> </a:t>
            </a:r>
            <a:r>
              <a:rPr lang="en-US" sz="1700" dirty="0" err="1">
                <a:solidFill>
                  <a:srgbClr val="000000"/>
                </a:solidFill>
              </a:rPr>
              <a:t>delo</a:t>
            </a:r>
            <a:r>
              <a:rPr lang="sl-SI" sz="1700" dirty="0">
                <a:solidFill>
                  <a:srgbClr val="000000"/>
                </a:solidFill>
              </a:rPr>
              <a:t>, ki so objavljena v Teamsih</a:t>
            </a:r>
            <a:r>
              <a:rPr lang="en-US" sz="1700" dirty="0">
                <a:solidFill>
                  <a:srgbClr val="000000"/>
                </a:solidFill>
              </a:rPr>
              <a:t>. </a:t>
            </a:r>
            <a:r>
              <a:rPr lang="en-US" sz="1700" dirty="0" err="1">
                <a:solidFill>
                  <a:srgbClr val="000000"/>
                </a:solidFill>
              </a:rPr>
              <a:t>Opravljeno</a:t>
            </a:r>
            <a:r>
              <a:rPr lang="en-US" sz="1700" dirty="0">
                <a:solidFill>
                  <a:srgbClr val="000000"/>
                </a:solidFill>
              </a:rPr>
              <a:t> </a:t>
            </a:r>
            <a:r>
              <a:rPr lang="en-US" sz="1700" dirty="0" err="1">
                <a:solidFill>
                  <a:srgbClr val="000000"/>
                </a:solidFill>
              </a:rPr>
              <a:t>delo</a:t>
            </a:r>
            <a:r>
              <a:rPr lang="en-US" sz="1700" dirty="0">
                <a:solidFill>
                  <a:srgbClr val="000000"/>
                </a:solidFill>
              </a:rPr>
              <a:t> je </a:t>
            </a:r>
            <a:r>
              <a:rPr lang="en-US" sz="1700" dirty="0" err="1">
                <a:solidFill>
                  <a:srgbClr val="000000"/>
                </a:solidFill>
              </a:rPr>
              <a:t>potrebno</a:t>
            </a:r>
            <a:r>
              <a:rPr lang="en-US" sz="1700" dirty="0">
                <a:solidFill>
                  <a:srgbClr val="000000"/>
                </a:solidFill>
              </a:rPr>
              <a:t> </a:t>
            </a:r>
            <a:r>
              <a:rPr lang="en-US" sz="1700" dirty="0" err="1">
                <a:solidFill>
                  <a:srgbClr val="000000"/>
                </a:solidFill>
              </a:rPr>
              <a:t>poslati</a:t>
            </a:r>
            <a:r>
              <a:rPr lang="en-US" sz="1700" dirty="0">
                <a:solidFill>
                  <a:srgbClr val="000000"/>
                </a:solidFill>
              </a:rPr>
              <a:t> </a:t>
            </a:r>
            <a:r>
              <a:rPr lang="en-US" sz="1700" dirty="0" err="1">
                <a:solidFill>
                  <a:srgbClr val="000000"/>
                </a:solidFill>
              </a:rPr>
              <a:t>najkasneje</a:t>
            </a:r>
            <a:r>
              <a:rPr lang="en-US" sz="1700" dirty="0">
                <a:solidFill>
                  <a:srgbClr val="000000"/>
                </a:solidFill>
              </a:rPr>
              <a:t> </a:t>
            </a:r>
            <a:r>
              <a:rPr lang="en-US" sz="1700" u="sng" dirty="0">
                <a:solidFill>
                  <a:srgbClr val="FF0000"/>
                </a:solidFill>
              </a:rPr>
              <a:t>do 22. 5. 2020</a:t>
            </a:r>
            <a:r>
              <a:rPr lang="sl-SI" sz="1700" u="sng" dirty="0">
                <a:solidFill>
                  <a:srgbClr val="FF0000"/>
                </a:solidFill>
              </a:rPr>
              <a:t>.</a:t>
            </a:r>
            <a:endParaRPr lang="en-US" sz="1700" u="sng" dirty="0">
              <a:solidFill>
                <a:srgbClr val="FF0000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dirty="0">
              <a:solidFill>
                <a:srgbClr val="000000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 err="1">
                <a:solidFill>
                  <a:srgbClr val="000000"/>
                </a:solidFill>
              </a:rPr>
              <a:t>Lepo</a:t>
            </a:r>
            <a:r>
              <a:rPr lang="en-US" sz="1700" dirty="0">
                <a:solidFill>
                  <a:srgbClr val="000000"/>
                </a:solidFill>
              </a:rPr>
              <a:t> se </a:t>
            </a:r>
            <a:r>
              <a:rPr lang="en-US" sz="1700" dirty="0" err="1">
                <a:solidFill>
                  <a:srgbClr val="000000"/>
                </a:solidFill>
              </a:rPr>
              <a:t>imejte</a:t>
            </a:r>
            <a:r>
              <a:rPr lang="en-US" sz="1700" dirty="0">
                <a:solidFill>
                  <a:srgbClr val="000000"/>
                </a:solidFill>
              </a:rPr>
              <a:t>, </a:t>
            </a:r>
            <a:r>
              <a:rPr lang="en-US" sz="1700" dirty="0" err="1">
                <a:solidFill>
                  <a:srgbClr val="000000"/>
                </a:solidFill>
              </a:rPr>
              <a:t>ostanite</a:t>
            </a:r>
            <a:r>
              <a:rPr lang="en-US" sz="1700" dirty="0">
                <a:solidFill>
                  <a:srgbClr val="000000"/>
                </a:solidFill>
              </a:rPr>
              <a:t> </a:t>
            </a:r>
            <a:r>
              <a:rPr lang="en-US" sz="1700" dirty="0" err="1">
                <a:solidFill>
                  <a:srgbClr val="000000"/>
                </a:solidFill>
              </a:rPr>
              <a:t>zdravi</a:t>
            </a:r>
            <a:r>
              <a:rPr lang="en-US" sz="1700" dirty="0">
                <a:solidFill>
                  <a:srgbClr val="000000"/>
                </a:solidFill>
              </a:rPr>
              <a:t>!</a:t>
            </a:r>
          </a:p>
        </p:txBody>
      </p:sp>
      <p:sp>
        <p:nvSpPr>
          <p:cNvPr id="16" name="Freeform 67">
            <a:extLst>
              <a:ext uri="{FF2B5EF4-FFF2-40B4-BE49-F238E27FC236}">
                <a16:creationId xmlns:a16="http://schemas.microsoft.com/office/drawing/2014/main" id="{3FA1383B-2709-4E36-8FF8-7A737213B4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57503" y="3006774"/>
            <a:ext cx="4734497" cy="3851226"/>
          </a:xfrm>
          <a:custGeom>
            <a:avLst/>
            <a:gdLst>
              <a:gd name="connsiteX0" fmla="*/ 2718646 w 4647408"/>
              <a:gd name="connsiteY0" fmla="*/ 0 h 3780384"/>
              <a:gd name="connsiteX1" fmla="*/ 4641019 w 4647408"/>
              <a:gd name="connsiteY1" fmla="*/ 796273 h 3780384"/>
              <a:gd name="connsiteX2" fmla="*/ 4647408 w 4647408"/>
              <a:gd name="connsiteY2" fmla="*/ 803303 h 3780384"/>
              <a:gd name="connsiteX3" fmla="*/ 4647408 w 4647408"/>
              <a:gd name="connsiteY3" fmla="*/ 3780384 h 3780384"/>
              <a:gd name="connsiteX4" fmla="*/ 215340 w 4647408"/>
              <a:gd name="connsiteY4" fmla="*/ 3780384 h 3780384"/>
              <a:gd name="connsiteX5" fmla="*/ 213645 w 4647408"/>
              <a:gd name="connsiteY5" fmla="*/ 3776866 h 3780384"/>
              <a:gd name="connsiteX6" fmla="*/ 0 w 4647408"/>
              <a:gd name="connsiteY6" fmla="*/ 2718646 h 3780384"/>
              <a:gd name="connsiteX7" fmla="*/ 2718646 w 4647408"/>
              <a:gd name="connsiteY7" fmla="*/ 0 h 3780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47408" h="3780384">
                <a:moveTo>
                  <a:pt x="2718646" y="0"/>
                </a:moveTo>
                <a:cubicBezTo>
                  <a:pt x="3469379" y="0"/>
                  <a:pt x="4149041" y="304295"/>
                  <a:pt x="4641019" y="796273"/>
                </a:cubicBezTo>
                <a:lnTo>
                  <a:pt x="4647408" y="803303"/>
                </a:lnTo>
                <a:lnTo>
                  <a:pt x="4647408" y="3780384"/>
                </a:lnTo>
                <a:lnTo>
                  <a:pt x="215340" y="3780384"/>
                </a:lnTo>
                <a:lnTo>
                  <a:pt x="213645" y="3776866"/>
                </a:lnTo>
                <a:cubicBezTo>
                  <a:pt x="76074" y="3451612"/>
                  <a:pt x="0" y="3094013"/>
                  <a:pt x="0" y="2718646"/>
                </a:cubicBezTo>
                <a:cubicBezTo>
                  <a:pt x="0" y="1217179"/>
                  <a:pt x="1217179" y="0"/>
                  <a:pt x="271864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4"/>
                </a:gs>
                <a:gs pos="23000">
                  <a:schemeClr val="accent4"/>
                </a:gs>
                <a:gs pos="83000">
                  <a:schemeClr val="accent2"/>
                </a:gs>
                <a:gs pos="100000">
                  <a:schemeClr val="accent2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A7AEA5-DE76-4803-921C-C1979A235C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32076" y="4299327"/>
            <a:ext cx="3428850" cy="1928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5754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6912F108-495E-4E0B-A4DD-614FBE95C0B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21217" y="466725"/>
            <a:ext cx="9042400" cy="950093"/>
          </a:xfrm>
        </p:spPr>
        <p:txBody>
          <a:bodyPr/>
          <a:lstStyle/>
          <a:p>
            <a:pPr eaLnBrk="1" hangingPunct="1"/>
            <a:r>
              <a:rPr lang="sl-SI" altLang="sl-SI" dirty="0"/>
              <a:t>ALKALIJSKE KOVINE</a:t>
            </a:r>
          </a:p>
        </p:txBody>
      </p:sp>
      <p:graphicFrame>
        <p:nvGraphicFramePr>
          <p:cNvPr id="2053" name="Group 5">
            <a:extLst>
              <a:ext uri="{FF2B5EF4-FFF2-40B4-BE49-F238E27FC236}">
                <a16:creationId xmlns:a16="http://schemas.microsoft.com/office/drawing/2014/main" id="{B70816C3-F58B-485D-B624-757EE817E1E8}"/>
              </a:ext>
            </a:extLst>
          </p:cNvPr>
          <p:cNvGraphicFramePr>
            <a:graphicFrameLocks noGrp="1"/>
          </p:cNvGraphicFramePr>
          <p:nvPr/>
        </p:nvGraphicFramePr>
        <p:xfrm>
          <a:off x="4656138" y="2997201"/>
          <a:ext cx="863600" cy="3687765"/>
        </p:xfrm>
        <a:graphic>
          <a:graphicData uri="http://schemas.openxmlformats.org/drawingml/2006/table">
            <a:tbl>
              <a:tblPr/>
              <a:tblGrid>
                <a:gridCol w="86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14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l-SI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4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l-SI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5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l-SI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4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l-SI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4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l-SI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4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l-SI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2EAF9EC1-7731-436C-9C2E-C2AFCF8262D6}"/>
              </a:ext>
            </a:extLst>
          </p:cNvPr>
          <p:cNvSpPr/>
          <p:nvPr/>
        </p:nvSpPr>
        <p:spPr>
          <a:xfrm>
            <a:off x="5725631" y="3235569"/>
            <a:ext cx="373798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/>
              <a:t>So kovine 1. skupine na periodnem sistemu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E27E4E3-B2FE-4B6B-8565-50CB5A4B1F42}"/>
              </a:ext>
            </a:extLst>
          </p:cNvPr>
          <p:cNvSpPr/>
          <p:nvPr/>
        </p:nvSpPr>
        <p:spPr>
          <a:xfrm>
            <a:off x="6390751" y="4451420"/>
            <a:ext cx="3597310" cy="9500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/>
              <a:t>Pošči jih na periodnem sistemu in jih poimenuj. </a:t>
            </a:r>
          </a:p>
          <a:p>
            <a:pPr algn="ctr"/>
            <a:r>
              <a:rPr lang="sl-SI" dirty="0"/>
              <a:t>Razmisli, kaj vse že veš o njih.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A91452C-BD9E-4923-90FB-DE0BCBE4E5AF}"/>
              </a:ext>
            </a:extLst>
          </p:cNvPr>
          <p:cNvSpPr/>
          <p:nvPr/>
        </p:nvSpPr>
        <p:spPr>
          <a:xfrm>
            <a:off x="8440615" y="5767754"/>
            <a:ext cx="3074796" cy="8440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/>
              <a:t>Preberi v učbeniku novo snov, str. 100, 101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E11F623-0F80-48D3-86B2-3B51FA331CB3}"/>
              </a:ext>
            </a:extLst>
          </p:cNvPr>
          <p:cNvSpPr/>
          <p:nvPr/>
        </p:nvSpPr>
        <p:spPr>
          <a:xfrm>
            <a:off x="421217" y="231112"/>
            <a:ext cx="1709034" cy="452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/>
              <a:t>1. URA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CEBC6E81-4608-4920-B55D-86CA4308F0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92313" y="1"/>
            <a:ext cx="7543800" cy="868363"/>
          </a:xfrm>
        </p:spPr>
        <p:txBody>
          <a:bodyPr/>
          <a:lstStyle/>
          <a:p>
            <a:pPr algn="ctr" eaLnBrk="1" hangingPunct="1"/>
            <a:r>
              <a:rPr lang="sl-SI" altLang="sl-SI" sz="4400"/>
              <a:t>LASTNOSTI</a:t>
            </a:r>
          </a:p>
        </p:txBody>
      </p:sp>
      <p:sp>
        <p:nvSpPr>
          <p:cNvPr id="10244" name="Rectangle 4">
            <a:extLst>
              <a:ext uri="{FF2B5EF4-FFF2-40B4-BE49-F238E27FC236}">
                <a16:creationId xmlns:a16="http://schemas.microsoft.com/office/drawing/2014/main" id="{699E31D8-1FC5-4C84-B3E3-E4877AC78302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321547" y="793819"/>
            <a:ext cx="9144000" cy="5834063"/>
          </a:xfrm>
        </p:spPr>
        <p:txBody>
          <a:bodyPr/>
          <a:lstStyle/>
          <a:p>
            <a:pPr eaLnBrk="1" hangingPunct="1"/>
            <a:r>
              <a:rPr lang="sl-SI" altLang="sl-SI" sz="2400" dirty="0"/>
              <a:t>Najbolj reaktivne kovine</a:t>
            </a:r>
          </a:p>
          <a:p>
            <a:pPr eaLnBrk="1" hangingPunct="1"/>
            <a:r>
              <a:rPr lang="sl-SI" altLang="sl-SI" sz="2400" dirty="0"/>
              <a:t>Mehke kovine</a:t>
            </a:r>
          </a:p>
          <a:p>
            <a:pPr eaLnBrk="1" hangingPunct="1"/>
            <a:r>
              <a:rPr lang="sl-SI" altLang="sl-SI" sz="2400" dirty="0"/>
              <a:t>Nizka temperatura tališč in vrelišč, nizka gostota</a:t>
            </a:r>
          </a:p>
          <a:p>
            <a:pPr eaLnBrk="1" hangingPunct="1"/>
            <a:endParaRPr lang="sl-SI" altLang="sl-SI" sz="2400" dirty="0"/>
          </a:p>
          <a:p>
            <a:pPr eaLnBrk="1" hangingPunct="1"/>
            <a:r>
              <a:rPr lang="sl-SI" altLang="sl-SI" sz="2400" dirty="0"/>
              <a:t>Srebrn lesk-sijaj (se hitro izgubi: kisik, vlaga)</a:t>
            </a:r>
          </a:p>
          <a:p>
            <a:pPr eaLnBrk="1" hangingPunct="1"/>
            <a:r>
              <a:rPr lang="sl-SI" altLang="sl-SI" sz="2400" dirty="0"/>
              <a:t>Burno reagirajo z vodo (hranimo jih v petroleju)</a:t>
            </a:r>
          </a:p>
          <a:p>
            <a:pPr eaLnBrk="1" hangingPunct="1"/>
            <a:r>
              <a:rPr lang="sl-SI" altLang="sl-SI" sz="2400" dirty="0"/>
              <a:t>Prevajajo električni tok in toploto</a:t>
            </a:r>
          </a:p>
          <a:p>
            <a:pPr eaLnBrk="1" hangingPunct="1"/>
            <a:endParaRPr lang="sl-SI" altLang="sl-SI" sz="2400" dirty="0"/>
          </a:p>
          <a:p>
            <a:pPr marL="344487" lvl="1" indent="0" eaLnBrk="1" hangingPunct="1">
              <a:buNone/>
            </a:pPr>
            <a:endParaRPr lang="sl-SI" altLang="sl-SI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F1E5A49-21C7-46F4-AFFF-9C4CA38C6A69}"/>
              </a:ext>
            </a:extLst>
          </p:cNvPr>
          <p:cNvSpPr/>
          <p:nvPr/>
        </p:nvSpPr>
        <p:spPr>
          <a:xfrm>
            <a:off x="321547" y="170822"/>
            <a:ext cx="2120202" cy="452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/>
              <a:t>Prepiši: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03BF7B-05E0-4EE3-8668-7FA8F405B5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195"/>
          <a:stretch/>
        </p:blipFill>
        <p:spPr>
          <a:xfrm>
            <a:off x="3158305" y="396910"/>
            <a:ext cx="8138865" cy="638572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3E30CD9-8687-4AE1-9951-E58A933FC365}"/>
              </a:ext>
            </a:extLst>
          </p:cNvPr>
          <p:cNvSpPr/>
          <p:nvPr/>
        </p:nvSpPr>
        <p:spPr>
          <a:xfrm>
            <a:off x="321547" y="4805216"/>
            <a:ext cx="2766192" cy="868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/>
              <a:t>Izpiši najpomembnejše spojine alkalijskih kovin in njihovo uporabo.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1D3BC5-F085-4200-AE3E-8EAEC451A8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78002" y="128614"/>
            <a:ext cx="11418277" cy="5796903"/>
          </a:xfrm>
        </p:spPr>
        <p:txBody>
          <a:bodyPr/>
          <a:lstStyle/>
          <a:p>
            <a:r>
              <a:rPr lang="sl-SI" dirty="0"/>
              <a:t>Vstopi v portal e vedež (</a:t>
            </a:r>
            <a:r>
              <a:rPr lang="sl-SI" dirty="0">
                <a:hlinkClick r:id="rId2"/>
              </a:rPr>
              <a:t>www.evedez.si</a:t>
            </a:r>
            <a:r>
              <a:rPr lang="sl-SI" dirty="0"/>
              <a:t>).</a:t>
            </a:r>
          </a:p>
          <a:p>
            <a:pPr marL="0" indent="0">
              <a:buNone/>
            </a:pPr>
            <a:endParaRPr lang="sl-SI" dirty="0"/>
          </a:p>
          <a:p>
            <a:r>
              <a:rPr lang="sl-SI" dirty="0"/>
              <a:t>Prijavi se in pod zavihkom MOJA ZBIRKA poišči KEMIJA, 8. razred</a:t>
            </a:r>
          </a:p>
          <a:p>
            <a:endParaRPr lang="sl-SI" dirty="0"/>
          </a:p>
          <a:p>
            <a:endParaRPr lang="sl-SI" dirty="0"/>
          </a:p>
          <a:p>
            <a:r>
              <a:rPr lang="sl-SI" dirty="0"/>
              <a:t>Klikni na KEMIJA 8, nato i gradivo          , </a:t>
            </a:r>
          </a:p>
          <a:p>
            <a:endParaRPr lang="sl-SI" dirty="0"/>
          </a:p>
          <a:p>
            <a:r>
              <a:rPr lang="sl-SI" dirty="0"/>
              <a:t>Izberi 5 ELEMENTI V PERIODNEM SISTEMU</a:t>
            </a:r>
          </a:p>
          <a:p>
            <a:endParaRPr lang="sl-SI" dirty="0"/>
          </a:p>
          <a:p>
            <a:endParaRPr lang="sl-SI" dirty="0"/>
          </a:p>
          <a:p>
            <a:r>
              <a:rPr lang="sl-SI" dirty="0"/>
              <a:t>Klikni REAKCIJA NATRIJA Z VODO (poglej posnetek in reši dz, str. 65, 66/nal.1)</a:t>
            </a:r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pPr marL="0" indent="0">
              <a:buNone/>
            </a:pPr>
            <a:endParaRPr lang="sl-SI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125509-DA2E-4B74-86BB-84729FF399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537" y="1575079"/>
            <a:ext cx="2089325" cy="1026335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3479956-3278-4E40-B48F-811C35DA93CA}"/>
              </a:ext>
            </a:extLst>
          </p:cNvPr>
          <p:cNvCxnSpPr>
            <a:cxnSpLocks/>
          </p:cNvCxnSpPr>
          <p:nvPr/>
        </p:nvCxnSpPr>
        <p:spPr>
          <a:xfrm flipH="1">
            <a:off x="1185705" y="1723292"/>
            <a:ext cx="467249" cy="1457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BC9CD4F5-020F-4A40-906A-FA6C8C6381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2229" y="1575079"/>
            <a:ext cx="2109214" cy="952760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74B5CFA-8A37-42FA-96B9-808FCC52F860}"/>
              </a:ext>
            </a:extLst>
          </p:cNvPr>
          <p:cNvCxnSpPr>
            <a:cxnSpLocks/>
          </p:cNvCxnSpPr>
          <p:nvPr/>
        </p:nvCxnSpPr>
        <p:spPr>
          <a:xfrm>
            <a:off x="5815479" y="1575079"/>
            <a:ext cx="171661" cy="4763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32A8F042-DF41-41CB-B8BA-ACDC2C391B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2601414"/>
            <a:ext cx="1126357" cy="126411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A703A1A-B558-495A-9067-F29C1E05C7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05214" y="3429000"/>
            <a:ext cx="2286679" cy="1458465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D00D1E68-3CD8-4A8D-AB75-5FBAE9481108}"/>
              </a:ext>
            </a:extLst>
          </p:cNvPr>
          <p:cNvCxnSpPr/>
          <p:nvPr/>
        </p:nvCxnSpPr>
        <p:spPr>
          <a:xfrm flipH="1">
            <a:off x="9525837" y="4290646"/>
            <a:ext cx="673240" cy="2411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4582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>
            <a:extLst>
              <a:ext uri="{FF2B5EF4-FFF2-40B4-BE49-F238E27FC236}">
                <a16:creationId xmlns:a16="http://schemas.microsoft.com/office/drawing/2014/main" id="{4C744173-3FD3-4323-8B22-66DC875F7C9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100105" y="0"/>
            <a:ext cx="7885113" cy="1542945"/>
          </a:xfrm>
        </p:spPr>
        <p:txBody>
          <a:bodyPr/>
          <a:lstStyle/>
          <a:p>
            <a:pPr algn="ctr" eaLnBrk="1" hangingPunct="1"/>
            <a:r>
              <a:rPr lang="sl-SI" altLang="sl-SI" dirty="0"/>
              <a:t>ZEMELJSKOALKALIJSKE KOVINE</a:t>
            </a:r>
          </a:p>
        </p:txBody>
      </p:sp>
      <p:graphicFrame>
        <p:nvGraphicFramePr>
          <p:cNvPr id="22550" name="Group 22">
            <a:extLst>
              <a:ext uri="{FF2B5EF4-FFF2-40B4-BE49-F238E27FC236}">
                <a16:creationId xmlns:a16="http://schemas.microsoft.com/office/drawing/2014/main" id="{989FE015-9BE2-4080-8067-C079099D49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3465459"/>
              </p:ext>
            </p:extLst>
          </p:nvPr>
        </p:nvGraphicFramePr>
        <p:xfrm>
          <a:off x="10112393" y="180870"/>
          <a:ext cx="863600" cy="3687765"/>
        </p:xfrm>
        <a:graphic>
          <a:graphicData uri="http://schemas.openxmlformats.org/drawingml/2006/table">
            <a:tbl>
              <a:tblPr/>
              <a:tblGrid>
                <a:gridCol w="86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14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l-SI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4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l-SI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5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l-SI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4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l-SI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4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l-SI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4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l-SI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E8A46C8F-6280-4C12-90F6-C8CCB1DF8890}"/>
              </a:ext>
            </a:extLst>
          </p:cNvPr>
          <p:cNvSpPr/>
          <p:nvPr/>
        </p:nvSpPr>
        <p:spPr>
          <a:xfrm>
            <a:off x="301451" y="180870"/>
            <a:ext cx="1798654" cy="4722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/>
              <a:t>2. ura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545DEE5-CA74-422B-96B0-0B3154D3BD60}"/>
              </a:ext>
            </a:extLst>
          </p:cNvPr>
          <p:cNvSpPr/>
          <p:nvPr/>
        </p:nvSpPr>
        <p:spPr>
          <a:xfrm>
            <a:off x="301451" y="1426866"/>
            <a:ext cx="4280597" cy="6631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/>
              <a:t>So kovine 2. skupine periodnega sistema elementov.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D764C7-3398-40AA-AC67-CCE2D1C1F9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1267" y="1758461"/>
            <a:ext cx="3755461" cy="104250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9BFA5B7-4263-4948-A428-342729711FE3}"/>
              </a:ext>
            </a:extLst>
          </p:cNvPr>
          <p:cNvSpPr/>
          <p:nvPr/>
        </p:nvSpPr>
        <p:spPr>
          <a:xfrm>
            <a:off x="2100105" y="2969811"/>
            <a:ext cx="3074796" cy="8440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/>
              <a:t>Preberi v učbeniku novo snov, str. 101, 102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A0B78F2-B4A6-4B0F-ADE0-E278F3F358D5}"/>
              </a:ext>
            </a:extLst>
          </p:cNvPr>
          <p:cNvSpPr/>
          <p:nvPr/>
        </p:nvSpPr>
        <p:spPr>
          <a:xfrm>
            <a:off x="622997" y="4227833"/>
            <a:ext cx="6096000" cy="233910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l-SI" altLang="sl-SI" sz="2000" dirty="0">
                <a:solidFill>
                  <a:srgbClr val="00B050"/>
                </a:solidFill>
              </a:rPr>
              <a:t>LASTNOSTI (prepiši)</a:t>
            </a:r>
          </a:p>
          <a:p>
            <a:r>
              <a:rPr lang="sl-SI" altLang="sl-SI" dirty="0">
                <a:solidFill>
                  <a:srgbClr val="002060"/>
                </a:solidFill>
              </a:rPr>
              <a:t>Reaktivne (takoj za kovinami 1. skupine)</a:t>
            </a:r>
          </a:p>
          <a:p>
            <a:endParaRPr lang="sl-SI" altLang="sl-SI" dirty="0">
              <a:solidFill>
                <a:srgbClr val="002060"/>
              </a:solidFill>
            </a:endParaRPr>
          </a:p>
          <a:p>
            <a:r>
              <a:rPr lang="sl-SI" altLang="sl-SI" dirty="0">
                <a:solidFill>
                  <a:srgbClr val="002060"/>
                </a:solidFill>
              </a:rPr>
              <a:t>Višja gostota od alkalijskih kovin</a:t>
            </a:r>
          </a:p>
          <a:p>
            <a:endParaRPr lang="sl-SI" altLang="sl-SI" dirty="0">
              <a:solidFill>
                <a:srgbClr val="002060"/>
              </a:solidFill>
            </a:endParaRPr>
          </a:p>
          <a:p>
            <a:r>
              <a:rPr lang="sl-SI" altLang="sl-SI" dirty="0">
                <a:solidFill>
                  <a:srgbClr val="002060"/>
                </a:solidFill>
              </a:rPr>
              <a:t>Dobro prevajajo električni tok in toploto</a:t>
            </a:r>
          </a:p>
          <a:p>
            <a:endParaRPr lang="sl-SI" altLang="sl-SI" dirty="0">
              <a:solidFill>
                <a:srgbClr val="002060"/>
              </a:solidFill>
            </a:endParaRPr>
          </a:p>
          <a:p>
            <a:r>
              <a:rPr lang="sl-SI" altLang="sl-SI" dirty="0">
                <a:solidFill>
                  <a:srgbClr val="002060"/>
                </a:solidFill>
              </a:rPr>
              <a:t>Mehke – režemo z nožem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CA6A8CA-441C-4038-A6C1-853D5E532333}"/>
              </a:ext>
            </a:extLst>
          </p:cNvPr>
          <p:cNvSpPr/>
          <p:nvPr/>
        </p:nvSpPr>
        <p:spPr>
          <a:xfrm>
            <a:off x="5174901" y="3992763"/>
            <a:ext cx="5375868" cy="20136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dirty="0">
                <a:solidFill>
                  <a:schemeClr val="tx1"/>
                </a:solidFill>
              </a:rPr>
              <a:t>Reši naloge v DZ:</a:t>
            </a:r>
          </a:p>
          <a:p>
            <a:r>
              <a:rPr lang="sl-SI" dirty="0"/>
              <a:t>-str. 66/nal.2</a:t>
            </a:r>
          </a:p>
          <a:p>
            <a:r>
              <a:rPr lang="sl-SI" dirty="0"/>
              <a:t>-str. 67/nal.3</a:t>
            </a:r>
          </a:p>
          <a:p>
            <a:r>
              <a:rPr lang="sl-SI" dirty="0"/>
              <a:t>-POGLEJ POSNETEK V evedežu: PLAMENSKE REAKCIJE, nato reši str. 68/nal.4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0603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2000" dirty="0"/>
              <a:t>Najprej s pomočjo rešitev preglej rešene naloge v zvezku. Obkljukaj si pravilne rešitve oz. jih dopolni.</a:t>
            </a:r>
            <a:endParaRPr 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21" y="2198451"/>
            <a:ext cx="6608166" cy="2153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8957" y="2533650"/>
            <a:ext cx="5819775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6848272" y="1864063"/>
            <a:ext cx="1682885" cy="3343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/>
              <a:t>U, str. 99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062AA54-1224-4EEE-BDE4-9099D08FDDC6}"/>
              </a:ext>
            </a:extLst>
          </p:cNvPr>
          <p:cNvSpPr/>
          <p:nvPr/>
        </p:nvSpPr>
        <p:spPr>
          <a:xfrm>
            <a:off x="381000" y="211015"/>
            <a:ext cx="5959510" cy="6974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/>
              <a:t>REŠITVE NEKATERIH NALOG:</a:t>
            </a:r>
          </a:p>
          <a:p>
            <a:pPr algn="ctr"/>
            <a:r>
              <a:rPr lang="sl-SI" dirty="0"/>
              <a:t>(Preglej, obkljukaj, dopolni ali popravi) ...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260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898" y="171923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sl-SI" dirty="0"/>
              <a:t>Sedaj pa si preglej še te rešene naloge v zvezku.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98" y="747610"/>
            <a:ext cx="6753529" cy="5276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73477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56" y="152467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sl-SI" dirty="0"/>
              <a:t>S pomočjo spodnjega periodnega sistema elementov preglej poimenovanje elementov po skupinah.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396" y="1268446"/>
            <a:ext cx="8816097" cy="536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95373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527" y="0"/>
            <a:ext cx="10515600" cy="4351338"/>
          </a:xfrm>
        </p:spPr>
        <p:txBody>
          <a:bodyPr/>
          <a:lstStyle/>
          <a:p>
            <a:r>
              <a:rPr lang="sl-SI" dirty="0"/>
              <a:t>DZ, str. 63, 64</a:t>
            </a:r>
          </a:p>
          <a:p>
            <a:endParaRPr lang="sl-SI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538A0A8-0ED8-44C8-ADD1-EB80F8DC55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7262" y="91636"/>
            <a:ext cx="4461363" cy="6735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2440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mrežje">
  <a:themeElements>
    <a:clrScheme name="Omrežje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Omrežj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mrežje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režje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režje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režje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režje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režje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režje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režje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režje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mrežje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435</Words>
  <Application>Microsoft Office PowerPoint</Application>
  <PresentationFormat>Širokozaslonsko</PresentationFormat>
  <Paragraphs>74</Paragraphs>
  <Slides>9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2</vt:i4>
      </vt:variant>
      <vt:variant>
        <vt:lpstr>Naslovi diapozitivov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Wingdings</vt:lpstr>
      <vt:lpstr>Office Theme</vt:lpstr>
      <vt:lpstr>Omrežje</vt:lpstr>
      <vt:lpstr>7. teden  (4. 5. – 8. 5. 2020)  KEMIJA   www.evedez.si   </vt:lpstr>
      <vt:lpstr>ALKALIJSKE KOVINE</vt:lpstr>
      <vt:lpstr>LASTNOSTI</vt:lpstr>
      <vt:lpstr>PowerPointova predstavitev</vt:lpstr>
      <vt:lpstr>ZEMELJSKOALKALIJSKE KOVINE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7. teden  (4. 5. – 8. 5. 2020)  KEMIJA   www.evedez.si</dc:title>
  <dc:creator>Dejan Kostajnšek</dc:creator>
  <cp:lastModifiedBy>Marjetka Novak</cp:lastModifiedBy>
  <cp:revision>7</cp:revision>
  <dcterms:created xsi:type="dcterms:W3CDTF">2020-04-24T12:19:57Z</dcterms:created>
  <dcterms:modified xsi:type="dcterms:W3CDTF">2020-04-29T05:37:13Z</dcterms:modified>
</cp:coreProperties>
</file>