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4" r:id="rId8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262674"/>
    <a:srgbClr val="FAEABC"/>
    <a:srgbClr val="CC3300"/>
    <a:srgbClr val="F7FBFB"/>
    <a:srgbClr val="FF9900"/>
    <a:srgbClr val="FFFF00"/>
    <a:srgbClr val="FEF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80" autoAdjust="0"/>
  </p:normalViewPr>
  <p:slideViewPr>
    <p:cSldViewPr>
      <p:cViewPr varScale="1">
        <p:scale>
          <a:sx n="104" d="100"/>
          <a:sy n="104" d="100"/>
        </p:scale>
        <p:origin x="174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7E642-D687-45CC-BC8D-01A52F91049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4644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47A44-B8FE-4F46-BBF6-1C1A26146BC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7469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4077F-86D1-4793-9CB9-6A3AC82D11E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5890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0AAAE-EC9D-42DD-B3BF-89553B23926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2868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E63AE-E02E-4D71-884C-4F1779F7DC9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215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E37AF-2693-4792-AC16-D5699A96CAE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6938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0637-AF95-4E1A-8D2B-D41D401CBE6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7780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56AEE-8A89-4831-8615-A8FEA3EF31AB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4522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DE44E-EAAB-4ED2-B970-E57363F38FD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0872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D8052-6EC8-4AE3-A5C7-022672A937B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588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1E57-BF17-427D-893F-050A79575A5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2196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F49EBED-887C-4D7E-B945-E59538A2E0C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google.com/videoplay?docid=2188562935002257117#docid=44849345886459322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w4zn-qw1oM&amp;feature=relate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n4YC9gn-_AA&amp;feature=related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://www.youtube.com/watch?v=047bER8Qi4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539750" y="260350"/>
            <a:ext cx="7272338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>
                <a:solidFill>
                  <a:srgbClr val="FFFF00"/>
                </a:solidFill>
              </a:rPr>
              <a:t>KDAJ SE JE V EVROPI ZAČELA INDUSTRIJSKA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>
                <a:solidFill>
                  <a:srgbClr val="FFFF00"/>
                </a:solidFill>
              </a:rPr>
              <a:t>REVOLUCIJA</a:t>
            </a:r>
          </a:p>
        </p:txBody>
      </p:sp>
      <p:pic>
        <p:nvPicPr>
          <p:cNvPr id="2051" name="Picture 6" descr="385px-Incandescent_light_bulb_(no_label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54476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8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6804025" y="5084763"/>
            <a:ext cx="1512888" cy="504825"/>
          </a:xfrm>
          <a:prstGeom prst="actionButtonBlank">
            <a:avLst/>
          </a:prstGeom>
          <a:solidFill>
            <a:srgbClr val="2626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FF00"/>
                </a:solidFill>
              </a:rPr>
              <a:t>TESLA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200">
                <a:solidFill>
                  <a:srgbClr val="FFFF00"/>
                </a:solidFill>
              </a:rPr>
              <a:t>14 minut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468313" y="307975"/>
            <a:ext cx="32924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Zakaj najprej ravno v Angliji</a:t>
            </a: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3563938" y="1557338"/>
            <a:ext cx="2232025" cy="1152525"/>
          </a:xfrm>
          <a:prstGeom prst="bevel">
            <a:avLst>
              <a:gd name="adj" fmla="val 7981"/>
            </a:avLst>
          </a:prstGeom>
          <a:solidFill>
            <a:srgbClr val="F7FBF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Kapital, zemlja,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delovna sila,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naravna bogastva.</a:t>
            </a: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2843213" y="4221163"/>
            <a:ext cx="3673475" cy="649287"/>
          </a:xfrm>
          <a:prstGeom prst="bevel">
            <a:avLst>
              <a:gd name="adj" fmla="val 12500"/>
            </a:avLst>
          </a:prstGeom>
          <a:solidFill>
            <a:srgbClr val="DCEF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Rečni prekopi in cestno omrežje</a:t>
            </a:r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2700338" y="4941888"/>
            <a:ext cx="4032250" cy="649287"/>
          </a:xfrm>
          <a:prstGeom prst="bevel">
            <a:avLst>
              <a:gd name="adj" fmla="val 12500"/>
            </a:avLst>
          </a:prstGeom>
          <a:solidFill>
            <a:srgbClr val="C6E6E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Bogata s premogom in z železom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3419475" y="2781300"/>
            <a:ext cx="2592388" cy="649288"/>
          </a:xfrm>
          <a:prstGeom prst="bevel">
            <a:avLst>
              <a:gd name="adj" fmla="val 12500"/>
            </a:avLst>
          </a:prstGeom>
          <a:solidFill>
            <a:srgbClr val="EDF6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Politična stabilnost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2987675" y="3500438"/>
            <a:ext cx="3457575" cy="647700"/>
          </a:xfrm>
          <a:prstGeom prst="bevel">
            <a:avLst>
              <a:gd name="adj" fmla="val 12500"/>
            </a:avLst>
          </a:prstGeom>
          <a:solidFill>
            <a:srgbClr val="E7F4F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Presežek kmečke delovne sile </a:t>
            </a: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2484438" y="5661025"/>
            <a:ext cx="4392612" cy="9366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Dobičke </a:t>
            </a:r>
            <a:r>
              <a:rPr lang="sl-SI" altLang="sl-SI" sz="1800" b="1"/>
              <a:t>trgovine s kolonijami</a:t>
            </a:r>
            <a:r>
              <a:rPr lang="sl-SI" altLang="sl-SI" sz="1800"/>
              <a:t>, 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trgovci vlagali v domačo proizvodnjo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 animBg="1"/>
      <p:bldP spid="3088" grpId="0" animBg="1"/>
      <p:bldP spid="3089" grpId="0" animBg="1"/>
      <p:bldP spid="3090" grpId="0" animBg="1"/>
      <p:bldP spid="3091" grpId="0" animBg="1"/>
      <p:bldP spid="30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9" name="Group 73"/>
          <p:cNvGraphicFramePr>
            <a:graphicFrameLocks noGrp="1"/>
          </p:cNvGraphicFramePr>
          <p:nvPr/>
        </p:nvGraphicFramePr>
        <p:xfrm>
          <a:off x="323850" y="836613"/>
          <a:ext cx="5545138" cy="3186112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Čolniček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kolescih</a:t>
                      </a: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Angleški tkalec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John Kay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je leta 1733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iznašel čolniček na kolescih, ki je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nadomestil premikanje čolnička z roko.</a:t>
                      </a: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Predilni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stroj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Tkalec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James Hargreaves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je leta 1765 izdelal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predilni stroj Jenny, s katerim je en delavec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enakem času spredel osemkrat več preje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kot predilke na kolovratu. 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Mehanske statve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Duhovnik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Edmund Cartwright</a:t>
                      </a: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je leta 1785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patentiral prve mehanske statve. Pogonska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sila so bile najprej živali, nato pa parni stroj.</a:t>
                      </a:r>
                      <a:endParaRPr kumimoji="0" lang="sl-SI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12" name="Rectangle 74"/>
          <p:cNvSpPr>
            <a:spLocks noChangeArrowheads="1"/>
          </p:cNvSpPr>
          <p:nvPr/>
        </p:nvSpPr>
        <p:spPr bwMode="auto">
          <a:xfrm>
            <a:off x="323850" y="404813"/>
            <a:ext cx="1238250" cy="366712"/>
          </a:xfrm>
          <a:prstGeom prst="rect">
            <a:avLst/>
          </a:prstGeom>
          <a:solidFill>
            <a:srgbClr val="FEF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Prvi stroji</a:t>
            </a:r>
          </a:p>
        </p:txBody>
      </p:sp>
      <p:sp>
        <p:nvSpPr>
          <p:cNvPr id="4171" name="Rectangle 75"/>
          <p:cNvSpPr>
            <a:spLocks noChangeArrowheads="1"/>
          </p:cNvSpPr>
          <p:nvPr/>
        </p:nvSpPr>
        <p:spPr bwMode="auto">
          <a:xfrm>
            <a:off x="3779838" y="4365625"/>
            <a:ext cx="774700" cy="369888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Izumi</a:t>
            </a:r>
            <a:endParaRPr lang="sl-SI" altLang="sl-SI" sz="1800"/>
          </a:p>
        </p:txBody>
      </p:sp>
      <p:sp>
        <p:nvSpPr>
          <p:cNvPr id="4172" name="Rectangle 76"/>
          <p:cNvSpPr>
            <a:spLocks noChangeArrowheads="1"/>
          </p:cNvSpPr>
          <p:nvPr/>
        </p:nvSpPr>
        <p:spPr bwMode="auto">
          <a:xfrm>
            <a:off x="4859338" y="4365625"/>
            <a:ext cx="2378075" cy="376238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Nezaupanje delavcev</a:t>
            </a:r>
          </a:p>
        </p:txBody>
      </p:sp>
      <p:sp>
        <p:nvSpPr>
          <p:cNvPr id="4173" name="Rectangle 77"/>
          <p:cNvSpPr>
            <a:spLocks noChangeArrowheads="1"/>
          </p:cNvSpPr>
          <p:nvPr/>
        </p:nvSpPr>
        <p:spPr bwMode="auto">
          <a:xfrm>
            <a:off x="971550" y="4941888"/>
            <a:ext cx="3482975" cy="376237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Stroji so delovali na vodni pogon</a:t>
            </a:r>
          </a:p>
        </p:txBody>
      </p:sp>
      <p:sp>
        <p:nvSpPr>
          <p:cNvPr id="4174" name="Rectangle 78"/>
          <p:cNvSpPr>
            <a:spLocks noChangeArrowheads="1"/>
          </p:cNvSpPr>
          <p:nvPr/>
        </p:nvSpPr>
        <p:spPr bwMode="auto">
          <a:xfrm>
            <a:off x="4643438" y="4941888"/>
            <a:ext cx="3343275" cy="376237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Tovarne sprva gradili ob rekah.</a:t>
            </a:r>
          </a:p>
        </p:txBody>
      </p:sp>
      <p:sp>
        <p:nvSpPr>
          <p:cNvPr id="4175" name="Text Box 79"/>
          <p:cNvSpPr txBox="1">
            <a:spLocks noChangeArrowheads="1"/>
          </p:cNvSpPr>
          <p:nvPr/>
        </p:nvSpPr>
        <p:spPr bwMode="auto">
          <a:xfrm>
            <a:off x="971550" y="4437063"/>
            <a:ext cx="2085975" cy="376237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Tekstilna industrija</a:t>
            </a:r>
          </a:p>
        </p:txBody>
      </p:sp>
      <p:pic>
        <p:nvPicPr>
          <p:cNvPr id="4118" name="Picture 80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2916237" cy="1989137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1" grpId="0" animBg="1"/>
      <p:bldP spid="4172" grpId="0" animBg="1"/>
      <p:bldP spid="4173" grpId="0" animBg="1"/>
      <p:bldP spid="4174" grpId="0" animBg="1"/>
      <p:bldP spid="41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95288" y="476250"/>
            <a:ext cx="8208962" cy="1457325"/>
          </a:xfrm>
          <a:prstGeom prst="rect">
            <a:avLst/>
          </a:prstGeom>
          <a:solidFill>
            <a:srgbClr val="F7FBFB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Najbolj revolucionarno odkritje je bil </a:t>
            </a:r>
            <a:r>
              <a:rPr lang="sl-SI" altLang="sl-SI" sz="2000" b="1">
                <a:solidFill>
                  <a:srgbClr val="CC3300"/>
                </a:solidFill>
              </a:rPr>
              <a:t>parni stroj</a:t>
            </a:r>
            <a:r>
              <a:rPr lang="sl-SI" altLang="sl-SI" sz="2000" b="1"/>
              <a:t> </a:t>
            </a:r>
            <a:r>
              <a:rPr lang="sl-SI" altLang="sl-SI" sz="2000">
                <a:solidFill>
                  <a:srgbClr val="CC3300"/>
                </a:solidFill>
              </a:rPr>
              <a:t>Jamesa Watta</a:t>
            </a:r>
            <a:r>
              <a:rPr lang="sl-SI" altLang="sl-SI" sz="2000"/>
              <a:t>, saj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je manufakturno (ročno) proizvodnjo spremenil v industrijsko (strojno).</a:t>
            </a:r>
            <a:r>
              <a:rPr lang="sl-SI" altLang="sl-SI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9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Delo človeških rok, živalskih mišic in vodnih mlinov 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nadomestila energija pare, zbrane nad kotlom ogrete vode.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95288" y="2060575"/>
            <a:ext cx="5832475" cy="2371725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rgbClr val="CC3300"/>
                </a:solidFill>
              </a:rPr>
              <a:t>Parni stroj</a:t>
            </a:r>
            <a:r>
              <a:rPr lang="sl-SI" altLang="sl-SI" sz="2000"/>
              <a:t>, </a:t>
            </a:r>
            <a:r>
              <a:rPr lang="sl-SI" altLang="sl-SI" sz="2000" b="1"/>
              <a:t>simbol prve industrijske revolucije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9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Izum so uporabili: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najprej za vleko vozičkov v rudnikih, 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pogon črpalk za vodo, ki je pogosto zalila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rudniške jaške,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v tekstilni industriji (predilni in tkalni stroj).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Uporaba se je kmalu razširila v vse panoge.</a:t>
            </a: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060575"/>
            <a:ext cx="22955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 descr="steamboat"/>
          <p:cNvPicPr>
            <a:picLocks noChangeAspect="1" noChangeArrowheads="1"/>
          </p:cNvPicPr>
          <p:nvPr/>
        </p:nvPicPr>
        <p:blipFill>
          <a:blip r:embed="rId2">
            <a:lum bright="2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4032250" cy="274955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388" y="981075"/>
            <a:ext cx="4464050" cy="2246313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Parni stroj </a:t>
            </a:r>
            <a:r>
              <a:rPr lang="sl-SI" altLang="sl-SI" sz="2000" b="1"/>
              <a:t>v prometu</a:t>
            </a:r>
            <a:endParaRPr lang="sl-SI" altLang="sl-SI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Američan Robert Fulton je leta 1807 parni stroj vgradil v jadrnico in nastal je </a:t>
            </a:r>
            <a:r>
              <a:rPr lang="sl-SI" altLang="sl-SI" sz="2000" b="1">
                <a:solidFill>
                  <a:srgbClr val="262674"/>
                </a:solidFill>
              </a:rPr>
              <a:t>parnik</a:t>
            </a:r>
            <a:r>
              <a:rPr lang="sl-SI" altLang="sl-SI" sz="20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Potovanje s parnikom je bilo hitreje kot jadrnice, saj niso bili več odvisni od vetra.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50825" y="404813"/>
            <a:ext cx="3575050" cy="396875"/>
          </a:xfrm>
          <a:prstGeom prst="rect">
            <a:avLst/>
          </a:prstGeom>
          <a:solidFill>
            <a:srgbClr val="FEF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Kakšna je bila vloga železnice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57563"/>
            <a:ext cx="4032250" cy="276860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908175" y="3500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.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356100" y="836613"/>
            <a:ext cx="1069975" cy="376237"/>
          </a:xfrm>
          <a:prstGeom prst="rect">
            <a:avLst/>
          </a:prstGeom>
          <a:solidFill>
            <a:srgbClr val="F7FBFB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chemeClr val="accent2"/>
                </a:solidFill>
              </a:rPr>
              <a:t>vodnem</a:t>
            </a:r>
            <a:endParaRPr lang="sl-SI" altLang="sl-SI" sz="180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79388" y="3357563"/>
            <a:ext cx="4464050" cy="2062162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Leta 1814 je Anglež George Stephenson izdelal </a:t>
            </a:r>
            <a:r>
              <a:rPr lang="sl-SI" altLang="sl-SI" sz="2000" b="1"/>
              <a:t>prvo lokomotivo</a:t>
            </a:r>
            <a:r>
              <a:rPr lang="sl-SI" altLang="sl-SI" sz="20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• Leta 1825 so v Veliki Britaniji odprli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/>
              <a:t>  </a:t>
            </a:r>
            <a:r>
              <a:rPr lang="sl-SI" altLang="sl-SI" sz="2000" b="1"/>
              <a:t>prvo  železniško progo.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2000"/>
              <a:t> Železnica je dobila </a:t>
            </a:r>
            <a:r>
              <a:rPr lang="sl-SI" altLang="sl-SI" sz="2000" b="1"/>
              <a:t>vodilno vlogo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/>
              <a:t> v prometu.</a:t>
            </a:r>
            <a:endParaRPr lang="sl-SI" altLang="sl-SI" sz="200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9838" y="5229225"/>
            <a:ext cx="1362075" cy="369888"/>
          </a:xfrm>
          <a:prstGeom prst="rect">
            <a:avLst/>
          </a:prstGeom>
          <a:solidFill>
            <a:srgbClr val="FAEAB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kopenskem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3" grpId="0" animBg="1"/>
      <p:bldP spid="6154" grpId="0" animBg="1"/>
      <p:bldP spid="61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3850" y="188913"/>
            <a:ext cx="6769100" cy="2847975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Železnica je imela tudi </a:t>
            </a:r>
            <a:r>
              <a:rPr lang="sl-SI" altLang="sl-SI" sz="1800" b="1"/>
              <a:t>odločilno vlogo pri širjenju industrije</a:t>
            </a:r>
            <a:r>
              <a:rPr lang="sl-SI" altLang="sl-SI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Omogočila je </a:t>
            </a:r>
            <a:r>
              <a:rPr lang="sl-SI" altLang="sl-SI" sz="1800" b="1"/>
              <a:t>poceni prevoz</a:t>
            </a:r>
            <a:r>
              <a:rPr lang="sl-SI" altLang="sl-SI" sz="1800"/>
              <a:t> surovin in blaga.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• </a:t>
            </a:r>
            <a:r>
              <a:rPr lang="sl-SI" altLang="sl-SI" sz="1800" b="1">
                <a:solidFill>
                  <a:srgbClr val="262674"/>
                </a:solidFill>
              </a:rPr>
              <a:t>Delo</a:t>
            </a:r>
            <a:r>
              <a:rPr lang="sl-SI" altLang="sl-SI" sz="1800">
                <a:solidFill>
                  <a:srgbClr val="262674"/>
                </a:solidFill>
              </a:rPr>
              <a:t> tisočim delavcem na železnici in rudarjem, ki so kopali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  </a:t>
            </a:r>
            <a:r>
              <a:rPr lang="sl-SI" altLang="sl-SI" sz="1800" b="1">
                <a:solidFill>
                  <a:srgbClr val="262674"/>
                </a:solidFill>
              </a:rPr>
              <a:t>železovo rudo</a:t>
            </a:r>
            <a:r>
              <a:rPr lang="sl-SI" altLang="sl-SI" sz="1800">
                <a:solidFill>
                  <a:srgbClr val="262674"/>
                </a:solidFill>
              </a:rPr>
              <a:t> za izdelovanje tirov ter </a:t>
            </a:r>
            <a:r>
              <a:rPr lang="sl-SI" altLang="sl-SI" sz="1800" b="1">
                <a:solidFill>
                  <a:srgbClr val="262674"/>
                </a:solidFill>
              </a:rPr>
              <a:t>premog</a:t>
            </a:r>
            <a:r>
              <a:rPr lang="sl-SI" altLang="sl-SI" sz="1800">
                <a:solidFill>
                  <a:srgbClr val="262674"/>
                </a:solidFill>
              </a:rPr>
              <a:t> za pogon.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Vplivala je na </a:t>
            </a:r>
            <a:r>
              <a:rPr lang="sl-SI" altLang="sl-SI" sz="1800" b="1"/>
              <a:t>porast poljedeljske in ribiške proizvodnje</a:t>
            </a:r>
            <a:r>
              <a:rPr lang="sl-SI" altLang="sl-SI" sz="1800"/>
              <a:t>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omogočala je prevoz njihovih izdelkov v oddaljene kraje.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</a:t>
            </a:r>
            <a:r>
              <a:rPr lang="sl-SI" altLang="sl-SI" sz="1800">
                <a:solidFill>
                  <a:srgbClr val="262674"/>
                </a:solidFill>
              </a:rPr>
              <a:t>Ker se je potovanje pocenilo, je železnica navduševala za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262674"/>
                </a:solidFill>
              </a:rPr>
              <a:t>  </a:t>
            </a:r>
            <a:r>
              <a:rPr lang="sl-SI" altLang="sl-SI" sz="1800" b="1">
                <a:solidFill>
                  <a:srgbClr val="262674"/>
                </a:solidFill>
              </a:rPr>
              <a:t>potovanja v oddaljene kraje</a:t>
            </a:r>
            <a:r>
              <a:rPr lang="sl-SI" altLang="sl-SI" sz="1800">
                <a:solidFill>
                  <a:srgbClr val="262674"/>
                </a:solidFill>
              </a:rPr>
              <a:t>. Spodbujala je k zaposlovanju v  oddaljenih mestih.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Po železniških tirih so potovali </a:t>
            </a:r>
            <a:r>
              <a:rPr lang="sl-SI" altLang="sl-SI" sz="1800" b="1"/>
              <a:t>pošta, paketi</a:t>
            </a:r>
            <a:r>
              <a:rPr lang="sl-SI" altLang="sl-SI" sz="1800"/>
              <a:t> in </a:t>
            </a:r>
            <a:r>
              <a:rPr lang="sl-SI" altLang="sl-SI" sz="1800" b="1"/>
              <a:t>časopisi. </a:t>
            </a:r>
            <a:endParaRPr lang="sl-SI" altLang="sl-SI" sz="180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50825" y="3860800"/>
            <a:ext cx="6985000" cy="2708275"/>
          </a:xfrm>
          <a:prstGeom prst="rect">
            <a:avLst/>
          </a:prstGeom>
          <a:solidFill>
            <a:srgbClr val="FEF9EC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Znanstveno-tehnična revolucija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- Električni generator</a:t>
            </a:r>
            <a:r>
              <a:rPr lang="sl-SI" altLang="sl-SI" sz="1800"/>
              <a:t> za pogon strojev.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3300"/>
                </a:solidFill>
              </a:rPr>
              <a:t>- Elektrika, </a:t>
            </a:r>
            <a:r>
              <a:rPr lang="sl-SI" altLang="sl-SI" sz="1800">
                <a:solidFill>
                  <a:srgbClr val="CC3300"/>
                </a:solidFill>
              </a:rPr>
              <a:t>Thomas Edison</a:t>
            </a:r>
            <a:r>
              <a:rPr lang="sl-SI" altLang="sl-SI" sz="1800" b="1">
                <a:solidFill>
                  <a:srgbClr val="CC33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- Timsko delo v </a:t>
            </a:r>
            <a:r>
              <a:rPr lang="sl-SI" altLang="sl-SI" sz="1800" b="1"/>
              <a:t>raziskovalnem laboratoriju</a:t>
            </a:r>
            <a:r>
              <a:rPr lang="sl-SI" altLang="sl-SI" sz="18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Premog in paro so v drugi polovici 19. stol.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zamenjali  </a:t>
            </a:r>
            <a:r>
              <a:rPr lang="sl-SI" altLang="sl-SI" sz="1800" b="1">
                <a:solidFill>
                  <a:srgbClr val="FF0000"/>
                </a:solidFill>
              </a:rPr>
              <a:t>novi viri energije</a:t>
            </a:r>
            <a:r>
              <a:rPr lang="sl-SI" altLang="sl-SI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Uporabljati so začeli </a:t>
            </a:r>
            <a:r>
              <a:rPr lang="sl-SI" altLang="sl-SI" sz="1800" b="1"/>
              <a:t>nafto</a:t>
            </a:r>
            <a:r>
              <a:rPr lang="sl-SI" altLang="sl-SI" sz="180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Širila se je tudi uporaba </a:t>
            </a:r>
            <a:r>
              <a:rPr lang="sl-SI" altLang="sl-SI" sz="1800" b="1"/>
              <a:t>plina</a:t>
            </a:r>
            <a:r>
              <a:rPr lang="sl-SI" altLang="sl-SI" sz="18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Nov vir energije je postala </a:t>
            </a:r>
            <a:r>
              <a:rPr lang="sl-SI" altLang="sl-SI" sz="1800" b="1"/>
              <a:t>elektrika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23850" y="3141663"/>
            <a:ext cx="8351838" cy="396875"/>
          </a:xfrm>
          <a:prstGeom prst="rect">
            <a:avLst/>
          </a:prstGeom>
          <a:solidFill>
            <a:srgbClr val="FEF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Katere novosti je prinesla industrijska revolucija v drugi polovici 19. stol.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888" y="3500438"/>
            <a:ext cx="3671888" cy="2962275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AutoShape 6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7235825" y="1125538"/>
            <a:ext cx="1655763" cy="719137"/>
          </a:xfrm>
          <a:prstGeom prst="actionButtonBlank">
            <a:avLst/>
          </a:prstGeom>
          <a:solidFill>
            <a:srgbClr val="F7FBFB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/>
              <a:t>MAGLEV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574 km/h</a:t>
            </a:r>
          </a:p>
        </p:txBody>
      </p:sp>
      <p:sp>
        <p:nvSpPr>
          <p:cNvPr id="13319" name="AutoShape 7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7235825" y="188913"/>
            <a:ext cx="1655763" cy="719137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/>
              <a:t>ROCKET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25 km/h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4 0.02639 L 0.94479 0.0254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8" grpId="0" animBg="1"/>
      <p:bldP spid="133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uto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14988"/>
            <a:ext cx="28956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168650" cy="2049463"/>
          </a:xfrm>
          <a:prstGeom prst="rect">
            <a:avLst/>
          </a:prstGeom>
          <a:solidFill>
            <a:srgbClr val="FFFF99"/>
          </a:solidFill>
          <a:ln w="9525">
            <a:solidFill>
              <a:srgbClr val="996600"/>
            </a:solidFill>
            <a:miter lim="800000"/>
            <a:headEnd/>
            <a:tailEnd/>
          </a:ln>
        </p:spPr>
      </p:pic>
      <p:pic>
        <p:nvPicPr>
          <p:cNvPr id="14340" name="Picture 4" descr="auto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376488" cy="2071688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auto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20938"/>
            <a:ext cx="118268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auto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12477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132138" y="3716338"/>
            <a:ext cx="987425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/>
              <a:t>Trda kolesa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427538" y="3716338"/>
            <a:ext cx="115252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 b="1"/>
              <a:t>Dunlop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200"/>
              <a:t>zračnica</a:t>
            </a:r>
            <a:endParaRPr lang="sl-SI" altLang="sl-SI" sz="240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9388" y="1412875"/>
            <a:ext cx="2916237" cy="649288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/>
              <a:t>1885 Karl </a:t>
            </a:r>
            <a:r>
              <a:rPr lang="sl-SI" altLang="sl-SI" sz="1200" b="1"/>
              <a:t>Benz </a:t>
            </a:r>
            <a:r>
              <a:rPr lang="sl-SI" altLang="sl-SI" sz="1200"/>
              <a:t>in</a:t>
            </a:r>
            <a:r>
              <a:rPr lang="sl-SI" altLang="sl-SI" sz="1200" b="1"/>
              <a:t> </a:t>
            </a:r>
            <a:r>
              <a:rPr lang="sl-SI" altLang="sl-SI" sz="1200"/>
              <a:t>Gottlieb </a:t>
            </a:r>
            <a:r>
              <a:rPr lang="sl-SI" altLang="sl-SI" sz="1200" b="1"/>
              <a:t>Daimlerje avtomobil </a:t>
            </a:r>
            <a:r>
              <a:rPr lang="sl-SI" altLang="sl-SI" sz="1200"/>
              <a:t>(štiritaktni bencinski motor z notranjim  izgorevanjem). 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724525" y="2276475"/>
            <a:ext cx="316865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/>
              <a:t>Serijska proizvodnja avtomobilov v 20. stol.</a:t>
            </a:r>
            <a:endParaRPr lang="sl-SI" altLang="sl-SI" sz="1200" b="1"/>
          </a:p>
        </p:txBody>
      </p:sp>
      <p:pic>
        <p:nvPicPr>
          <p:cNvPr id="14347" name="Picture 11" descr="auto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16338"/>
            <a:ext cx="3025775" cy="2908300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724525" y="3284538"/>
            <a:ext cx="316865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200" b="1"/>
              <a:t>Pierre in Marie Curie </a:t>
            </a:r>
            <a:r>
              <a:rPr lang="sl-SI" altLang="sl-SI" sz="1200"/>
              <a:t>radij, polonij, radon</a:t>
            </a:r>
            <a:endParaRPr lang="sl-SI" altLang="sl-SI" sz="1200" b="1"/>
          </a:p>
        </p:txBody>
      </p:sp>
      <p:pic>
        <p:nvPicPr>
          <p:cNvPr id="14349" name="Picture 13" descr="auto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2897187" cy="3133725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8070850" y="1916113"/>
            <a:ext cx="107315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200"/>
              <a:t>Henry </a:t>
            </a:r>
            <a:r>
              <a:rPr lang="sl-SI" altLang="sl-SI" sz="1200" b="1"/>
              <a:t>FORD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1152525" y="4776788"/>
            <a:ext cx="795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 b="1">
                <a:solidFill>
                  <a:srgbClr val="FFFF00"/>
                </a:solidFill>
              </a:rPr>
              <a:t>žarnica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19138" y="5137150"/>
            <a:ext cx="1858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>
                <a:solidFill>
                  <a:srgbClr val="FFFF00"/>
                </a:solidFill>
              </a:rPr>
              <a:t>Thomas Alva </a:t>
            </a:r>
            <a:r>
              <a:rPr lang="sl-SI" altLang="sl-SI" sz="1400" b="1">
                <a:solidFill>
                  <a:srgbClr val="FFFF00"/>
                </a:solidFill>
              </a:rPr>
              <a:t>Edison</a:t>
            </a:r>
          </a:p>
        </p:txBody>
      </p:sp>
      <p:sp>
        <p:nvSpPr>
          <p:cNvPr id="8209" name="AutoShape 17">
            <a:hlinkClick r:id="rId9" highlightClick="1"/>
          </p:cNvPr>
          <p:cNvSpPr>
            <a:spLocks noChangeArrowheads="1"/>
          </p:cNvSpPr>
          <p:nvPr/>
        </p:nvSpPr>
        <p:spPr bwMode="auto">
          <a:xfrm>
            <a:off x="3492500" y="5589588"/>
            <a:ext cx="1943100" cy="576262"/>
          </a:xfrm>
          <a:prstGeom prst="actionButtonBlank">
            <a:avLst/>
          </a:prstGeom>
          <a:solidFill>
            <a:srgbClr val="2626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FF00"/>
                </a:solidFill>
              </a:rPr>
              <a:t>TITANIC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>
                <a:solidFill>
                  <a:srgbClr val="FFFF00"/>
                </a:solidFill>
              </a:rPr>
              <a:t>parnik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 autoUpdateAnimBg="0"/>
      <p:bldP spid="14344" grpId="0" animBg="1" autoUpdateAnimBg="0"/>
      <p:bldP spid="14345" grpId="0" animBg="1" autoUpdateAnimBg="0"/>
      <p:bldP spid="14346" grpId="0" animBg="1" autoUpdateAnimBg="0"/>
      <p:bldP spid="14348" grpId="0" animBg="1" autoUpdateAnimBg="0"/>
      <p:bldP spid="14350" grpId="0" animBg="1"/>
      <p:bldP spid="14351" grpId="0"/>
      <p:bldP spid="14352" grpId="0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547</Words>
  <Application>Microsoft Office PowerPoint</Application>
  <PresentationFormat>Diaprojekcija na zaslonu (4:3)</PresentationFormat>
  <Paragraphs>99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0" baseType="lpstr">
      <vt:lpstr>Arial</vt:lpstr>
      <vt:lpstr>Calibri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Ministerstvo za Šolstvo</dc:creator>
  <cp:lastModifiedBy>Marjetka Novak</cp:lastModifiedBy>
  <cp:revision>22</cp:revision>
  <dcterms:created xsi:type="dcterms:W3CDTF">2010-08-01T21:10:00Z</dcterms:created>
  <dcterms:modified xsi:type="dcterms:W3CDTF">2020-05-17T06:28:35Z</dcterms:modified>
</cp:coreProperties>
</file>