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57" r:id="rId6"/>
    <p:sldId id="261" r:id="rId7"/>
    <p:sldId id="262" r:id="rId8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F3E7E1"/>
    <a:srgbClr val="CC3300"/>
    <a:srgbClr val="FDFDFD"/>
    <a:srgbClr val="3333FF"/>
    <a:srgbClr val="FCFEFE"/>
    <a:srgbClr val="E2FAF5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231E8-E955-4988-9F31-9E78B93C30B8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5412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503E1-047D-451C-B00B-257DC7ACB22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9049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4F636-E437-462C-B8CB-D3BD32251FB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6650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4A149-6249-48FF-9875-CCE51437971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0308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66FB8-EA14-410D-838F-DFA378BA521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5947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B8B3C-2724-4D54-80C4-CDFCBFDF107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41879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C66D6-03EC-45E9-A46D-47440EA698C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2767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67DC7-9A5A-4A17-B121-A1C884A9510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4608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5AA64-C0EA-4D4B-9A7B-29A61E6B3F1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78265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EB8FA-1BC7-44C9-8F53-61DC9DEC1BF6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60307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60394-3A72-4B8C-9D63-0C105A8918B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8672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11041546-C22C-4F5C-9475-DF3F06D0A44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youtube.com/watch?v=zY0rZ0CfP24&amp;feature=related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k1bXXssOHs&amp;feature=related" TargetMode="Externa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youtube.com/watch?v=tfDS1BQarmo&amp;feature=related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611188" y="260350"/>
            <a:ext cx="7345362" cy="8302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400">
                <a:solidFill>
                  <a:srgbClr val="FFFF00"/>
                </a:solidFill>
              </a:rPr>
              <a:t>KAKO JE INDUSTRIJSKA REVOLUCIJA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400">
                <a:solidFill>
                  <a:srgbClr val="FFFF00"/>
                </a:solidFill>
              </a:rPr>
              <a:t>SPREMENILA ŽIVLJENJE LJUDI </a:t>
            </a:r>
            <a:r>
              <a:rPr lang="sl-SI" altLang="sl-SI" sz="1600">
                <a:solidFill>
                  <a:srgbClr val="FFFF00"/>
                </a:solidFill>
              </a:rPr>
              <a:t>učb. str. 124-126</a:t>
            </a:r>
          </a:p>
        </p:txBody>
      </p:sp>
      <p:pic>
        <p:nvPicPr>
          <p:cNvPr id="20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25538"/>
            <a:ext cx="7200900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611188" y="5516563"/>
            <a:ext cx="7273925" cy="825500"/>
          </a:xfrm>
          <a:prstGeom prst="rect">
            <a:avLst/>
          </a:prstGeom>
          <a:solidFill>
            <a:srgbClr val="FC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/>
              <a:t>Na glavnem mostu v Londonu (na sliki iz leta 1872) je bil promet zelo živahen.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1600" b="1"/>
              <a:t> Katera prevozna sredstva opaziš?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1600" b="1"/>
              <a:t> Kakšna vozila vozijo?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79388" y="908050"/>
            <a:ext cx="3600450" cy="2146300"/>
          </a:xfrm>
          <a:prstGeom prst="rect">
            <a:avLst/>
          </a:prstGeom>
          <a:solidFill>
            <a:srgbClr val="FDFDFD"/>
          </a:solidFill>
          <a:ln w="9525">
            <a:solidFill>
              <a:srgbClr val="99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Industrijska revolucija je mnogim ljudem spremenila življenje.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>
                <a:solidFill>
                  <a:srgbClr val="CC3300"/>
                </a:solidFill>
              </a:rPr>
              <a:t>Število ljudi je naraščalo:</a:t>
            </a:r>
            <a:endParaRPr lang="sl-SI" altLang="sl-SI" sz="1800">
              <a:solidFill>
                <a:srgbClr val="CC33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sl-SI" altLang="sl-SI" sz="1800"/>
              <a:t> boljše življenjske razmere,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1800"/>
              <a:t> boljša zdravstvena oskrba, 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1800"/>
              <a:t> intenzivno obdelovanja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povečanje kmetijskih površin.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79388" y="260350"/>
            <a:ext cx="3816350" cy="396875"/>
          </a:xfrm>
          <a:prstGeom prst="rect">
            <a:avLst/>
          </a:prstGeom>
          <a:solidFill>
            <a:srgbClr val="FC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>
                <a:solidFill>
                  <a:srgbClr val="3333FF"/>
                </a:solidFill>
              </a:rPr>
              <a:t>Nastajala so industrijska mesta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33375"/>
            <a:ext cx="3392487" cy="5084763"/>
          </a:xfrm>
          <a:prstGeom prst="rect">
            <a:avLst/>
          </a:prstGeom>
          <a:noFill/>
          <a:ln w="9525">
            <a:solidFill>
              <a:srgbClr val="99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5580063" y="5516563"/>
            <a:ext cx="3384550" cy="523875"/>
          </a:xfrm>
          <a:prstGeom prst="rect">
            <a:avLst/>
          </a:prstGeom>
          <a:solidFill>
            <a:schemeClr val="bg1"/>
          </a:solidFill>
          <a:ln w="9525">
            <a:solidFill>
              <a:srgbClr val="99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400"/>
              <a:t>Rast industrijskih mest v Veliki Britaniji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400"/>
              <a:t>1801–1891 (učbenik, str. 123)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339975" y="4508500"/>
            <a:ext cx="1882775" cy="376238"/>
          </a:xfrm>
          <a:prstGeom prst="rect">
            <a:avLst/>
          </a:prstGeom>
          <a:solidFill>
            <a:srgbClr val="F7F4F3"/>
          </a:solidFill>
          <a:ln w="9525">
            <a:solidFill>
              <a:srgbClr val="9966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Milijonska mesta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5076825" y="4221163"/>
            <a:ext cx="3024188" cy="650875"/>
          </a:xfrm>
          <a:prstGeom prst="rect">
            <a:avLst/>
          </a:prstGeom>
          <a:solidFill>
            <a:srgbClr val="F7F4F3"/>
          </a:solidFill>
          <a:ln w="9525">
            <a:solidFill>
              <a:srgbClr val="99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/>
              <a:t>Nova</a:t>
            </a:r>
            <a:r>
              <a:rPr lang="sl-SI" altLang="sl-SI" sz="1800"/>
              <a:t> </a:t>
            </a:r>
            <a:r>
              <a:rPr lang="sl-SI" altLang="sl-SI" sz="1800" b="1"/>
              <a:t>mesta</a:t>
            </a:r>
            <a:r>
              <a:rPr lang="sl-SI" altLang="sl-SI" sz="1800"/>
              <a:t> v bližini tovarn rudnikov, in železarn,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284663" y="5013325"/>
            <a:ext cx="3816350" cy="925513"/>
          </a:xfrm>
          <a:prstGeom prst="rect">
            <a:avLst/>
          </a:prstGeom>
          <a:solidFill>
            <a:srgbClr val="EFEBE5"/>
          </a:solidFill>
          <a:ln w="9525">
            <a:solidFill>
              <a:srgbClr val="99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Z možnostjo zaposlovanja 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zaslužka so mesta </a:t>
            </a:r>
            <a:r>
              <a:rPr lang="sl-SI" altLang="sl-SI" sz="1800" b="1"/>
              <a:t>privabljala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/>
              <a:t>nove priseljence</a:t>
            </a:r>
            <a:r>
              <a:rPr lang="sl-SI" altLang="sl-SI" sz="1800"/>
              <a:t> od blizu in daleč.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116013" y="5013325"/>
            <a:ext cx="3095625" cy="925513"/>
          </a:xfrm>
          <a:prstGeom prst="rect">
            <a:avLst/>
          </a:prstGeom>
          <a:solidFill>
            <a:srgbClr val="EFEBE5"/>
          </a:solidFill>
          <a:ln w="9525">
            <a:solidFill>
              <a:srgbClr val="99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Zaradi razvoja industrije, in prihoda železnice so </a:t>
            </a:r>
            <a:r>
              <a:rPr lang="sl-SI" altLang="sl-SI" sz="1800" b="1"/>
              <a:t>spremenila obseg</a:t>
            </a:r>
            <a:r>
              <a:rPr lang="sl-SI" altLang="sl-SI" sz="1800"/>
              <a:t> in </a:t>
            </a:r>
            <a:r>
              <a:rPr lang="sl-SI" altLang="sl-SI" sz="1800" b="1"/>
              <a:t>videz.</a:t>
            </a:r>
            <a:endParaRPr lang="sl-SI" altLang="sl-SI" sz="1800"/>
          </a:p>
        </p:txBody>
      </p:sp>
      <p:graphicFrame>
        <p:nvGraphicFramePr>
          <p:cNvPr id="6234" name="Group 90"/>
          <p:cNvGraphicFramePr>
            <a:graphicFrameLocks noGrp="1"/>
          </p:cNvGraphicFramePr>
          <p:nvPr/>
        </p:nvGraphicFramePr>
        <p:xfrm>
          <a:off x="1187450" y="0"/>
          <a:ext cx="6815138" cy="4089400"/>
        </p:xfrm>
        <a:graphic>
          <a:graphicData uri="http://schemas.openxmlformats.org/drawingml/2006/table">
            <a:tbl>
              <a:tblPr/>
              <a:tblGrid>
                <a:gridCol w="3298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6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predmestje</a:t>
                      </a: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»</a:t>
                      </a:r>
                      <a:r>
                        <a:rPr kumimoji="0" lang="sl-SI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slumi</a:t>
                      </a: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bogate četrti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Ni bilo poskrbljeno niti za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osnovne življenjske razmere.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</a:t>
                      </a: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Revn</a:t>
                      </a: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 delavci so živeli v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temnih, premajhnih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in vlažnih stanovanjih.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Smeti in izločke so metali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na ceste med hišami.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Pili so vodo iz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onesnaženih mestnih rek.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Posledica so bile </a:t>
                      </a: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bolezni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in kratka življenjska doba.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V lepih, večnadstropnih hišah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so v </a:t>
                      </a: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razkošno opremljenih</a:t>
                      </a: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stanovanjih živeli premožni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bankirji, visoki uradniki in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lastniki podjetij (kapitalisti).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V mestnih središčih so stale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imenitne stavbe</a:t>
                      </a: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sedeži bank,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podjetij, zavarovalnic, trgovin.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Velika mesta so bila tudi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Arial" charset="0"/>
                        </a:rPr>
                        <a:t>središča</a:t>
                      </a:r>
                      <a:r>
                        <a:rPr kumimoji="0" lang="sl-S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trgovine in bančništva.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1" grpId="0" animBg="1"/>
      <p:bldP spid="6152" grpId="0" animBg="1"/>
      <p:bldP spid="61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5" name="Picture 15" descr="hs9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60350"/>
            <a:ext cx="7153275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132138" y="692150"/>
            <a:ext cx="2736850" cy="376238"/>
          </a:xfrm>
          <a:prstGeom prst="rect">
            <a:avLst/>
          </a:prstGeom>
          <a:solidFill>
            <a:srgbClr val="FDFDFD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Prva </a:t>
            </a:r>
            <a:r>
              <a:rPr lang="sl-SI" altLang="sl-SI" sz="1800" b="1"/>
              <a:t>industrijska mesta</a:t>
            </a:r>
            <a:endParaRPr lang="sl-SI" altLang="sl-SI" sz="1800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50825" y="260350"/>
            <a:ext cx="5603875" cy="376238"/>
          </a:xfrm>
          <a:prstGeom prst="rect">
            <a:avLst/>
          </a:prstGeom>
          <a:solidFill>
            <a:srgbClr val="EFEBE5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Industrijska revolucija je </a:t>
            </a:r>
            <a:r>
              <a:rPr lang="sl-SI" altLang="sl-SI" sz="1800" b="1"/>
              <a:t>spremenila videz pokrajine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843213" y="1125538"/>
            <a:ext cx="6137275" cy="376237"/>
          </a:xfrm>
          <a:prstGeom prst="rect">
            <a:avLst/>
          </a:prstGeom>
          <a:solidFill>
            <a:srgbClr val="EFEBE5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Onesnažena, </a:t>
            </a:r>
            <a:r>
              <a:rPr lang="sl-SI" altLang="sl-SI" sz="1800" b="1"/>
              <a:t>umazana in nezdrava </a:t>
            </a:r>
            <a:r>
              <a:rPr lang="sl-SI" altLang="sl-SI" sz="1800"/>
              <a:t>brez skrbi za higieno.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250825" y="5734050"/>
            <a:ext cx="4105275" cy="646113"/>
          </a:xfrm>
          <a:prstGeom prst="rect">
            <a:avLst/>
          </a:prstGeom>
          <a:solidFill>
            <a:srgbClr val="EFEBE5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Hiše so bile grajene hitro in poceni,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slabe, vlažne in polne zajedavcev.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4859338" y="5734050"/>
            <a:ext cx="4103687" cy="650875"/>
          </a:xfrm>
          <a:prstGeom prst="rect">
            <a:avLst/>
          </a:prstGeom>
          <a:solidFill>
            <a:srgbClr val="EFEBE5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Iz tovarn v bližini se je razlegal hrup,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iz visokih dimnikov se je valil gost dim.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4140200" y="1628775"/>
            <a:ext cx="4867275" cy="376238"/>
          </a:xfrm>
          <a:prstGeom prst="rect">
            <a:avLst/>
          </a:prstGeom>
          <a:solidFill>
            <a:srgbClr val="EFEBE5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Onesnažen zrak, umazanija je prekrivala hiše.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250825" y="5229225"/>
            <a:ext cx="3532188" cy="369888"/>
          </a:xfrm>
          <a:prstGeom prst="rect">
            <a:avLst/>
          </a:prstGeom>
          <a:solidFill>
            <a:srgbClr val="EFEBE5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Obstajala je stanovanjska stiska.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6732588" y="4221163"/>
            <a:ext cx="2200275" cy="376237"/>
          </a:xfrm>
          <a:prstGeom prst="rect">
            <a:avLst/>
          </a:prstGeom>
          <a:solidFill>
            <a:srgbClr val="EFEBE5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Širile so se tovarne.</a:t>
            </a: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6011863" y="692150"/>
            <a:ext cx="2974975" cy="376238"/>
          </a:xfrm>
          <a:prstGeom prst="rect">
            <a:avLst/>
          </a:prstGeom>
          <a:solidFill>
            <a:srgbClr val="EFEBE5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Mesta so bila prenaseljena.</a:t>
            </a: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6084888" y="4652963"/>
            <a:ext cx="2835275" cy="923925"/>
          </a:xfrm>
          <a:prstGeom prst="rect">
            <a:avLst/>
          </a:prstGeom>
          <a:solidFill>
            <a:srgbClr val="EFEBE5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Nastajala so brez načrtov,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brez kakovostnih gradenj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ali kanalizacije.</a:t>
            </a: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250825" y="4652963"/>
            <a:ext cx="2911475" cy="376237"/>
          </a:xfrm>
          <a:prstGeom prst="rect">
            <a:avLst/>
          </a:prstGeom>
          <a:solidFill>
            <a:srgbClr val="EFEBE5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Slabe prometne povezave.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3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26" grpId="0" animBg="1"/>
      <p:bldP spid="5128" grpId="0" animBg="1"/>
      <p:bldP spid="5129" grpId="0" animBg="1"/>
      <p:bldP spid="5130" grpId="0" animBg="1"/>
      <p:bldP spid="5131" grpId="0" animBg="1"/>
      <p:bldP spid="5132" grpId="0" animBg="1"/>
      <p:bldP spid="5133" grpId="0" animBg="1"/>
      <p:bldP spid="5136" grpId="0" animBg="1"/>
      <p:bldP spid="5137" grpId="0" animBg="1"/>
      <p:bldP spid="51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4">
            <a:hlinkClick r:id="rId2" highlightClick="1"/>
          </p:cNvPr>
          <p:cNvSpPr>
            <a:spLocks noChangeArrowheads="1"/>
          </p:cNvSpPr>
          <p:nvPr/>
        </p:nvSpPr>
        <p:spPr bwMode="auto">
          <a:xfrm>
            <a:off x="6659563" y="5734050"/>
            <a:ext cx="1944687" cy="792163"/>
          </a:xfrm>
          <a:prstGeom prst="actionButtonBlank">
            <a:avLst/>
          </a:prstGeom>
          <a:solidFill>
            <a:srgbClr val="FC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600" b="1"/>
              <a:t>KAPITALIZEM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400"/>
              <a:t>9 min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250825" y="333375"/>
            <a:ext cx="4572000" cy="4386263"/>
          </a:xfrm>
          <a:prstGeom prst="rect">
            <a:avLst/>
          </a:prstGeom>
          <a:solidFill>
            <a:srgbClr val="FCFEFE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Nasprotja </a:t>
            </a:r>
            <a:r>
              <a:rPr lang="sl-SI" altLang="sl-SI" sz="1800" b="1"/>
              <a:t>tedanje družbe</a:t>
            </a:r>
            <a:r>
              <a:rPr lang="sl-SI" altLang="sl-SI" sz="180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9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• Lastniki kapitala – kapitalisti - </a:t>
            </a:r>
            <a:r>
              <a:rPr lang="sl-SI" altLang="sl-SI" sz="1800" b="1">
                <a:solidFill>
                  <a:srgbClr val="FF0000"/>
                </a:solidFill>
              </a:rPr>
              <a:t>buržoazija</a:t>
            </a:r>
            <a:r>
              <a:rPr lang="sl-SI" altLang="sl-SI" sz="1800"/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so bili bogati meščani in vrh družbe: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mednje štejemo lastnike tovarn, ladjedelnic, veletrgovce, nekatere izobražence.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9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rgbClr val="996600"/>
                </a:solidFill>
              </a:rPr>
              <a:t>• Delavci – </a:t>
            </a:r>
            <a:r>
              <a:rPr lang="sl-SI" altLang="sl-SI" sz="1800" b="1">
                <a:solidFill>
                  <a:srgbClr val="FF0000"/>
                </a:solidFill>
              </a:rPr>
              <a:t>proletariat</a:t>
            </a:r>
            <a:r>
              <a:rPr lang="sl-SI" altLang="sl-SI" sz="1800" b="1">
                <a:solidFill>
                  <a:srgbClr val="996600"/>
                </a:solidFill>
              </a:rPr>
              <a:t> </a:t>
            </a:r>
            <a:r>
              <a:rPr lang="sl-SI" altLang="sl-SI" sz="1800">
                <a:solidFill>
                  <a:srgbClr val="996600"/>
                </a:solidFill>
              </a:rPr>
              <a:t>so bili na dnu družbe in zaposleni v tovarnah kot cenena delovna sila. Delavci v tovarnah so bili tudi otroci.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900">
              <a:solidFill>
                <a:srgbClr val="9966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rgbClr val="660033"/>
                </a:solidFill>
              </a:rPr>
              <a:t>• </a:t>
            </a:r>
            <a:r>
              <a:rPr lang="sl-SI" altLang="sl-SI" sz="1800" b="1">
                <a:solidFill>
                  <a:srgbClr val="660033"/>
                </a:solidFill>
              </a:rPr>
              <a:t>Srednji sloj meščanstva </a:t>
            </a:r>
            <a:r>
              <a:rPr lang="sl-SI" altLang="sl-SI" sz="1800">
                <a:solidFill>
                  <a:srgbClr val="660033"/>
                </a:solidFill>
              </a:rPr>
              <a:t>(</a:t>
            </a:r>
            <a:r>
              <a:rPr lang="sl-SI" altLang="sl-SI" sz="1800" b="1">
                <a:solidFill>
                  <a:srgbClr val="FF0000"/>
                </a:solidFill>
              </a:rPr>
              <a:t>malomeščani</a:t>
            </a:r>
            <a:r>
              <a:rPr lang="sl-SI" altLang="sl-SI" sz="1800">
                <a:solidFill>
                  <a:srgbClr val="660033"/>
                </a:solidFill>
              </a:rPr>
              <a:t>)  je živel varčno, udobno; sem štejemo trgovce, obrtnike, uradnike, izobražence. </a:t>
            </a:r>
          </a:p>
        </p:txBody>
      </p:sp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33375"/>
            <a:ext cx="3567113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250825" y="260350"/>
            <a:ext cx="4897438" cy="396875"/>
          </a:xfrm>
          <a:prstGeom prst="rect">
            <a:avLst/>
          </a:prstGeom>
          <a:solidFill>
            <a:srgbClr val="FC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>
                <a:solidFill>
                  <a:srgbClr val="3333FF"/>
                </a:solidFill>
              </a:rPr>
              <a:t>Ljudje so iskali boljše življenje v tujini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5364163" y="476250"/>
            <a:ext cx="2592387" cy="923925"/>
          </a:xfrm>
          <a:prstGeom prst="rect">
            <a:avLst/>
          </a:prstGeom>
          <a:solidFill>
            <a:srgbClr val="E2FAF5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>
                <a:solidFill>
                  <a:srgbClr val="FF0000"/>
                </a:solidFill>
              </a:rPr>
              <a:t>Selitve: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1800"/>
              <a:t> S podeželja </a:t>
            </a:r>
            <a:r>
              <a:rPr lang="sl-SI" altLang="sl-SI" sz="1800" b="1">
                <a:solidFill>
                  <a:srgbClr val="CC3300"/>
                </a:solidFill>
              </a:rPr>
              <a:t>v mesto</a:t>
            </a:r>
            <a:endParaRPr lang="sl-SI" altLang="sl-SI" sz="1800">
              <a:solidFill>
                <a:srgbClr val="CC33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sl-SI" altLang="sl-SI" sz="1800"/>
              <a:t> Selitve tudi </a:t>
            </a:r>
            <a:r>
              <a:rPr lang="sl-SI" altLang="sl-SI" sz="1800" b="1">
                <a:solidFill>
                  <a:srgbClr val="CC3300"/>
                </a:solidFill>
              </a:rPr>
              <a:t>v tujino</a:t>
            </a:r>
            <a:r>
              <a:rPr lang="sl-SI" altLang="sl-SI" sz="1800">
                <a:solidFill>
                  <a:srgbClr val="000066"/>
                </a:solidFill>
              </a:rPr>
              <a:t>. 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79388" y="5661025"/>
            <a:ext cx="41798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i="1">
                <a:solidFill>
                  <a:schemeClr val="bg1"/>
                </a:solidFill>
              </a:rPr>
              <a:t>Leta 1920 je bil že vsak osmi državljan ZDA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i="1">
                <a:solidFill>
                  <a:schemeClr val="bg1"/>
                </a:solidFill>
              </a:rPr>
              <a:t>tujega rodu.</a:t>
            </a: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48974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179388" y="4437063"/>
            <a:ext cx="4968875" cy="1165225"/>
          </a:xfrm>
          <a:prstGeom prst="rect">
            <a:avLst/>
          </a:prstGeom>
          <a:solidFill>
            <a:srgbClr val="FCFEFE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400"/>
              <a:t>Potniki, zbrani v pristanišču Bremen čakajo na odhod v ZDA. Med leti 1820 in 1913 se je iz Nemčije izselilo okoli šest milijonov prebivalcev. Množična potovanja v nove dežele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400"/>
              <a:t>so omogočale </a:t>
            </a:r>
            <a:r>
              <a:rPr lang="sl-SI" altLang="sl-SI" sz="1400" b="1"/>
              <a:t>čezoceanke </a:t>
            </a:r>
            <a:r>
              <a:rPr lang="sl-SI" altLang="sl-SI" sz="1400"/>
              <a:t>– veliki parniki, ki so pluli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400"/>
              <a:t>iz Evrope v Ameriko in druge dele sveta.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364163" y="1557338"/>
            <a:ext cx="3671887" cy="1993900"/>
          </a:xfrm>
          <a:prstGeom prst="rect">
            <a:avLst/>
          </a:prstGeom>
          <a:solidFill>
            <a:srgbClr val="E2FAF5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>
                <a:solidFill>
                  <a:srgbClr val="CC3300"/>
                </a:solidFill>
              </a:rPr>
              <a:t>Vabljiva tujina</a:t>
            </a:r>
            <a:r>
              <a:rPr lang="sl-SI" altLang="sl-SI" sz="1800"/>
              <a:t> je ponujala: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• </a:t>
            </a:r>
            <a:r>
              <a:rPr lang="sl-SI" altLang="sl-SI" sz="1800">
                <a:solidFill>
                  <a:srgbClr val="660033"/>
                </a:solidFill>
              </a:rPr>
              <a:t>veliko cenene zemlje</a:t>
            </a:r>
            <a:r>
              <a:rPr lang="sl-SI" altLang="sl-SI" sz="18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(kmečko poreklo izseljencev),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• versko in politično svobodo,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• </a:t>
            </a:r>
            <a:r>
              <a:rPr lang="sl-SI" altLang="sl-SI" sz="1800">
                <a:solidFill>
                  <a:srgbClr val="660033"/>
                </a:solidFill>
              </a:rPr>
              <a:t>priložnosti</a:t>
            </a:r>
            <a:r>
              <a:rPr lang="sl-SI" altLang="sl-SI" sz="1800"/>
              <a:t> za hitro obogatitev,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/>
              <a:t>(“zlata mrzlica” v Kaliforniji in Avstraliji)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• številne možnosti za zaposlitev.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5364163" y="3744913"/>
            <a:ext cx="3671887" cy="2573337"/>
          </a:xfrm>
          <a:prstGeom prst="rect">
            <a:avLst/>
          </a:prstGeom>
          <a:solidFill>
            <a:srgbClr val="E2FAF5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>
                <a:solidFill>
                  <a:srgbClr val="CC3300"/>
                </a:solidFill>
              </a:rPr>
              <a:t>Posledice izseljevanja</a:t>
            </a:r>
            <a:r>
              <a:rPr lang="sl-SI" altLang="sl-SI" sz="1800">
                <a:solidFill>
                  <a:srgbClr val="000066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• evropski priseljenci so v novi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domovini širili politični vpliv 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evropsko kulturo </a:t>
            </a:r>
            <a:r>
              <a:rPr lang="sl-SI" altLang="sl-SI" sz="1800">
                <a:solidFill>
                  <a:srgbClr val="000066"/>
                </a:solidFill>
              </a:rPr>
              <a:t>(</a:t>
            </a:r>
            <a:r>
              <a:rPr lang="sl-SI" altLang="sl-SI" sz="1800" b="1">
                <a:solidFill>
                  <a:srgbClr val="000066"/>
                </a:solidFill>
              </a:rPr>
              <a:t>evropeizacija</a:t>
            </a:r>
            <a:r>
              <a:rPr lang="sl-SI" altLang="sl-SI" sz="1800">
                <a:solidFill>
                  <a:srgbClr val="000066"/>
                </a:solidFill>
              </a:rPr>
              <a:t>),</a:t>
            </a:r>
            <a:r>
              <a:rPr lang="sl-SI" altLang="sl-SI" sz="18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• svet se je bolj povezal,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rase so se mešale,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•izseljenci so pripomogli k uspešni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gospodarski rasti novih dežel,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zlasti ZDA.</a:t>
            </a:r>
          </a:p>
        </p:txBody>
      </p:sp>
      <p:sp>
        <p:nvSpPr>
          <p:cNvPr id="2" name="AutoShape 12">
            <a:hlinkClick r:id="rId3" highlightClick="1"/>
          </p:cNvPr>
          <p:cNvSpPr>
            <a:spLocks noChangeArrowheads="1"/>
          </p:cNvSpPr>
          <p:nvPr/>
        </p:nvSpPr>
        <p:spPr bwMode="auto">
          <a:xfrm>
            <a:off x="2843213" y="6021388"/>
            <a:ext cx="2376487" cy="620712"/>
          </a:xfrm>
          <a:prstGeom prst="actionButtonBlank">
            <a:avLst/>
          </a:prstGeom>
          <a:solidFill>
            <a:srgbClr val="FC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600" b="1"/>
              <a:t>IZSELJEVANJE V ZDA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200"/>
              <a:t>10 minut, začni s 3. minuto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7176" grpId="0"/>
      <p:bldP spid="7178" grpId="0" animBg="1"/>
      <p:bldP spid="7175" grpId="0" animBg="1"/>
      <p:bldP spid="71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11188" y="765175"/>
            <a:ext cx="4681537" cy="3122613"/>
          </a:xfrm>
          <a:prstGeom prst="rect">
            <a:avLst/>
          </a:prstGeom>
          <a:solidFill>
            <a:srgbClr val="FCFEFE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>
                <a:solidFill>
                  <a:srgbClr val="CC3300"/>
                </a:solidFill>
              </a:rPr>
              <a:t>Pozitivne posledice</a:t>
            </a:r>
            <a:r>
              <a:rPr lang="sl-SI" altLang="sl-SI" sz="1800" b="1"/>
              <a:t> </a:t>
            </a:r>
            <a:r>
              <a:rPr lang="sl-SI" altLang="sl-SI" sz="1800"/>
              <a:t>industrijske revolucije: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• ustvarila je </a:t>
            </a:r>
            <a:r>
              <a:rPr lang="sl-SI" altLang="sl-SI" sz="1800" b="1">
                <a:solidFill>
                  <a:srgbClr val="CC3300"/>
                </a:solidFill>
              </a:rPr>
              <a:t>nova delovna mesta</a:t>
            </a:r>
            <a:r>
              <a:rPr lang="sl-SI" altLang="sl-SI" sz="1800"/>
              <a:t> 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mnogim prinesla večjo blaginjo,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• okrepila je </a:t>
            </a:r>
            <a:r>
              <a:rPr lang="sl-SI" altLang="sl-SI" sz="1800" b="1">
                <a:solidFill>
                  <a:srgbClr val="CC3300"/>
                </a:solidFill>
              </a:rPr>
              <a:t>tehnični razvoj</a:t>
            </a:r>
            <a:r>
              <a:rPr lang="sl-SI" altLang="sl-SI" sz="1800"/>
              <a:t> in povečala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število izumov,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• proizvodnja različnih dobrin se je povečala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in življenjski </a:t>
            </a:r>
            <a:r>
              <a:rPr lang="sl-SI" altLang="sl-SI" sz="1800" b="1">
                <a:solidFill>
                  <a:srgbClr val="CC3300"/>
                </a:solidFill>
              </a:rPr>
              <a:t>standard</a:t>
            </a:r>
            <a:r>
              <a:rPr lang="sl-SI" altLang="sl-SI" sz="1800" b="1"/>
              <a:t> </a:t>
            </a:r>
            <a:r>
              <a:rPr lang="sl-SI" altLang="sl-SI" sz="1800"/>
              <a:t>se je</a:t>
            </a:r>
            <a:r>
              <a:rPr lang="sl-SI" altLang="sl-SI" sz="1800" b="1"/>
              <a:t> </a:t>
            </a:r>
            <a:r>
              <a:rPr lang="sl-SI" altLang="sl-SI" sz="1800" b="1">
                <a:solidFill>
                  <a:srgbClr val="CC3300"/>
                </a:solidFill>
              </a:rPr>
              <a:t>dvignil</a:t>
            </a:r>
            <a:r>
              <a:rPr lang="sl-SI" altLang="sl-SI" sz="1800">
                <a:solidFill>
                  <a:srgbClr val="CC3300"/>
                </a:solidFill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• stanovanja, zdravstvo in prehrana so 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izboljšali,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• zaradi potreb po izobraženih delavcih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  se je </a:t>
            </a:r>
            <a:r>
              <a:rPr lang="sl-SI" altLang="sl-SI" sz="1800">
                <a:solidFill>
                  <a:srgbClr val="CC3300"/>
                </a:solidFill>
              </a:rPr>
              <a:t>izboljšal </a:t>
            </a:r>
            <a:r>
              <a:rPr lang="sl-SI" altLang="sl-SI" sz="1800" b="1">
                <a:solidFill>
                  <a:srgbClr val="CC3300"/>
                </a:solidFill>
              </a:rPr>
              <a:t>šolski sistem</a:t>
            </a:r>
            <a:r>
              <a:rPr lang="sl-SI" altLang="sl-SI" sz="1800" b="1"/>
              <a:t>.</a:t>
            </a:r>
          </a:p>
        </p:txBody>
      </p:sp>
      <p:sp>
        <p:nvSpPr>
          <p:cNvPr id="8195" name="AutoShape 7">
            <a:hlinkClick r:id="rId2" highlightClick="1"/>
          </p:cNvPr>
          <p:cNvSpPr>
            <a:spLocks noChangeArrowheads="1"/>
          </p:cNvSpPr>
          <p:nvPr/>
        </p:nvSpPr>
        <p:spPr bwMode="auto">
          <a:xfrm>
            <a:off x="5435600" y="765175"/>
            <a:ext cx="2881313" cy="649288"/>
          </a:xfrm>
          <a:prstGeom prst="actionButtonBlank">
            <a:avLst/>
          </a:prstGeom>
          <a:solidFill>
            <a:srgbClr val="FC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600" b="1"/>
              <a:t>PRIHOD NA ELLIS ISLAND,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600" b="1"/>
              <a:t>New York</a:t>
            </a: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205038"/>
            <a:ext cx="33845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691</Words>
  <Application>Microsoft Office PowerPoint</Application>
  <PresentationFormat>Diaprojekcija na zaslonu (4:3)</PresentationFormat>
  <Paragraphs>110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0" baseType="lpstr">
      <vt:lpstr>Arial</vt:lpstr>
      <vt:lpstr>Calibri</vt:lpstr>
      <vt:lpstr>Privzeti načrt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Ministerstvo za Šolstvo</dc:creator>
  <cp:lastModifiedBy>Marjetka Novak</cp:lastModifiedBy>
  <cp:revision>19</cp:revision>
  <dcterms:created xsi:type="dcterms:W3CDTF">2010-08-03T17:08:23Z</dcterms:created>
  <dcterms:modified xsi:type="dcterms:W3CDTF">2020-05-22T09:15:52Z</dcterms:modified>
</cp:coreProperties>
</file>