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6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19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64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74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37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87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682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125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8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69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33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16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37497-5487-4FE4-8A28-7C299DACD64E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18A2-BAEB-4B22-B885-D9D251BBE4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77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hyperlink" Target="https://www.youtube.com/watch?v=96OMHaa2KII" TargetMode="External"/><Relationship Id="rId5" Type="http://schemas.openxmlformats.org/officeDocument/2006/relationships/hyperlink" Target="https://uciteljska.net/kvizi/HotPot/VelikaMalaWeb/" TargetMode="External"/><Relationship Id="rId4" Type="http://schemas.openxmlformats.org/officeDocument/2006/relationships/hyperlink" Target="https://learningapps.org/watch?v=ptvvke4551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iteljska.net/kvizi/HotPot/Slovenscina/Fonzi.htm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uciteljska.net/kvizi/HotPot/2_VEL_ZACET/VZ_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puzzle.net/minigames/classichangman/hangmanquiz_si_velika_zacetnica.htm" TargetMode="External"/><Relationship Id="rId5" Type="http://schemas.openxmlformats.org/officeDocument/2006/relationships/hyperlink" Target="https://www.thatquiz.org/sl/practicetest?1x51s8mz831d" TargetMode="External"/><Relationship Id="rId4" Type="http://schemas.openxmlformats.org/officeDocument/2006/relationships/hyperlink" Target="https://www.thatquiz.org/sl/practicetest?1zbvovrw1omi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 smtClean="0">
                <a:solidFill>
                  <a:srgbClr val="FF0000"/>
                </a:solidFill>
                <a:latin typeface="+mn-lt"/>
              </a:rPr>
              <a:t>Velika in mala začetnica (5 ur)</a:t>
            </a:r>
            <a:endParaRPr lang="sl-SI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4800" b="1" dirty="0" smtClean="0">
                <a:solidFill>
                  <a:srgbClr val="FF0000"/>
                </a:solidFill>
              </a:rPr>
              <a:t>1.Ponovimo</a:t>
            </a:r>
          </a:p>
          <a:p>
            <a:pPr marL="0" indent="0">
              <a:buNone/>
            </a:pPr>
            <a:r>
              <a:rPr lang="sl-SI" sz="4800" b="1" dirty="0" smtClean="0">
                <a:solidFill>
                  <a:srgbClr val="FF0000"/>
                </a:solidFill>
              </a:rPr>
              <a:t>2. STVARNA </a:t>
            </a:r>
            <a:r>
              <a:rPr lang="sl-SI" sz="4800" b="1" dirty="0">
                <a:solidFill>
                  <a:srgbClr val="FF0000"/>
                </a:solidFill>
              </a:rPr>
              <a:t>LASTNA </a:t>
            </a:r>
            <a:r>
              <a:rPr lang="sl-SI" sz="4800" b="1" dirty="0" smtClean="0">
                <a:solidFill>
                  <a:srgbClr val="FF0000"/>
                </a:solidFill>
              </a:rPr>
              <a:t>IMENA</a:t>
            </a:r>
          </a:p>
          <a:p>
            <a:pPr marL="0" indent="0">
              <a:buNone/>
            </a:pPr>
            <a:r>
              <a:rPr lang="sl-SI" sz="4800" b="1" dirty="0" smtClean="0">
                <a:solidFill>
                  <a:srgbClr val="FF0000"/>
                </a:solidFill>
              </a:rPr>
              <a:t>3. Utrdimo, kar smo se naučili in preverimo, koliko znamo.</a:t>
            </a:r>
            <a:r>
              <a:rPr lang="sl-SI" sz="4800" b="1" dirty="0">
                <a:solidFill>
                  <a:srgbClr val="FF0000"/>
                </a:solidFill>
              </a:rPr>
              <a:t/>
            </a:r>
            <a:br>
              <a:rPr lang="sl-SI" sz="4800" b="1" dirty="0">
                <a:solidFill>
                  <a:srgbClr val="FF0000"/>
                </a:solidFill>
              </a:rPr>
            </a:br>
            <a:endParaRPr lang="sl-SI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4800" b="1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43833" y="1825625"/>
            <a:ext cx="609600" cy="609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112" y="3125337"/>
            <a:ext cx="3129887" cy="34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Čestitam, </a:t>
            </a:r>
            <a:r>
              <a:rPr lang="sl-SI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prišel-a </a:t>
            </a:r>
            <a:r>
              <a:rPr lang="sl-SI" i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si do konca</a:t>
            </a:r>
            <a:r>
              <a:rPr lang="sl-SI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!  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00623" y="1825625"/>
            <a:ext cx="8190754" cy="4351338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1821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6000" b="1" dirty="0" smtClean="0">
                <a:solidFill>
                  <a:srgbClr val="FF0000"/>
                </a:solidFill>
                <a:latin typeface="+mn-lt"/>
              </a:rPr>
              <a:t>Velika in mala začetnica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4669" y="1164652"/>
            <a:ext cx="10515600" cy="58711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l-SI" sz="4800" b="1" dirty="0" smtClean="0">
                <a:solidFill>
                  <a:srgbClr val="FF0000"/>
                </a:solidFill>
              </a:rPr>
              <a:t>LASTNA IMENA</a:t>
            </a:r>
          </a:p>
          <a:p>
            <a:pPr marL="0" indent="0">
              <a:buNone/>
            </a:pPr>
            <a:r>
              <a:rPr lang="sl-SI" sz="4800" b="1" dirty="0" smtClean="0">
                <a:solidFill>
                  <a:srgbClr val="00B050"/>
                </a:solidFill>
              </a:rPr>
              <a:t>osebna                  zemljepisna                                 stvarna </a:t>
            </a:r>
            <a:endParaRPr lang="sl-SI" sz="4800" b="1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sl-SI" sz="3200" b="1" dirty="0" smtClean="0">
                <a:solidFill>
                  <a:srgbClr val="0070C0"/>
                </a:solidFill>
              </a:rPr>
              <a:t>bitja                                  - </a:t>
            </a:r>
            <a:r>
              <a:rPr lang="sl-SI" sz="3200" b="1" dirty="0" err="1" smtClean="0">
                <a:solidFill>
                  <a:srgbClr val="0070C0"/>
                </a:solidFill>
              </a:rPr>
              <a:t>nekrajevna</a:t>
            </a:r>
            <a:r>
              <a:rPr lang="sl-SI" sz="3200" b="1" dirty="0" smtClean="0">
                <a:solidFill>
                  <a:srgbClr val="0070C0"/>
                </a:solidFill>
              </a:rPr>
              <a:t> (</a:t>
            </a:r>
            <a:r>
              <a:rPr lang="sl-SI" sz="3200" b="1" dirty="0" err="1" smtClean="0">
                <a:solidFill>
                  <a:srgbClr val="0070C0"/>
                </a:solidFill>
              </a:rPr>
              <a:t>nenaselbinska</a:t>
            </a:r>
            <a:r>
              <a:rPr lang="sl-SI" sz="3200" b="1" dirty="0" smtClean="0">
                <a:solidFill>
                  <a:srgbClr val="0070C0"/>
                </a:solidFill>
              </a:rPr>
              <a:t>)                                      </a:t>
            </a:r>
            <a:r>
              <a:rPr lang="sl-SI" sz="71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b="1" dirty="0" smtClean="0"/>
              <a:t>   Simon                                       Šmartinsko jezero</a:t>
            </a:r>
            <a:endParaRPr lang="sl-SI" sz="1400" b="1" dirty="0" smtClean="0"/>
          </a:p>
          <a:p>
            <a:pPr marL="0" indent="0">
              <a:buNone/>
            </a:pPr>
            <a:r>
              <a:rPr lang="sl-SI" b="1" dirty="0" smtClean="0"/>
              <a:t>   Simonov Piki                           Slovenija   </a:t>
            </a:r>
            <a:r>
              <a:rPr lang="sl-SI" sz="2900" b="1" dirty="0">
                <a:solidFill>
                  <a:srgbClr val="FF0000"/>
                </a:solidFill>
              </a:rPr>
              <a:t>Prvo besedo pišemo z veliko, </a:t>
            </a:r>
            <a:r>
              <a:rPr lang="sl-SI" sz="2900" b="1" dirty="0" err="1">
                <a:solidFill>
                  <a:srgbClr val="FF0000"/>
                </a:solidFill>
              </a:rPr>
              <a:t>neprvo</a:t>
            </a:r>
            <a:r>
              <a:rPr lang="sl-SI" sz="2900" b="1" dirty="0">
                <a:solidFill>
                  <a:srgbClr val="FF0000"/>
                </a:solidFill>
              </a:rPr>
              <a:t> pa z malo začetnico, če ni </a:t>
            </a:r>
            <a:r>
              <a:rPr lang="sl-SI" sz="29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sl-SI" sz="2600" b="1" dirty="0">
                <a:solidFill>
                  <a:srgbClr val="00B050"/>
                </a:solidFill>
              </a:rPr>
              <a:t> </a:t>
            </a:r>
            <a:r>
              <a:rPr lang="sl-SI" sz="2600" b="1" dirty="0" smtClean="0">
                <a:solidFill>
                  <a:srgbClr val="00B050"/>
                </a:solidFill>
              </a:rPr>
              <a:t>                                                          </a:t>
            </a:r>
            <a:r>
              <a:rPr lang="sl-SI" sz="2900" b="1" dirty="0"/>
              <a:t>S</a:t>
            </a:r>
            <a:r>
              <a:rPr lang="sl-SI" sz="2900" b="1" dirty="0" smtClean="0"/>
              <a:t>ava Bohinjka</a:t>
            </a:r>
            <a:r>
              <a:rPr lang="sl-SI" sz="2900" b="1" dirty="0" smtClean="0">
                <a:solidFill>
                  <a:srgbClr val="00B050"/>
                </a:solidFill>
              </a:rPr>
              <a:t>                        </a:t>
            </a:r>
            <a:r>
              <a:rPr lang="sl-SI" sz="2900" b="1" dirty="0" smtClean="0">
                <a:solidFill>
                  <a:srgbClr val="FF0000"/>
                </a:solidFill>
              </a:rPr>
              <a:t>lastno ime.</a:t>
            </a:r>
            <a:endParaRPr lang="sl-SI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600" b="1" dirty="0" smtClean="0"/>
              <a:t>                                                           </a:t>
            </a:r>
            <a:r>
              <a:rPr lang="sl-SI" sz="2900" b="1" dirty="0" smtClean="0"/>
              <a:t>Julijske Alpe                                          </a:t>
            </a:r>
            <a:endParaRPr lang="sl-SI" sz="2900" b="1" dirty="0"/>
          </a:p>
          <a:p>
            <a:pPr marL="0" indent="0">
              <a:buNone/>
            </a:pPr>
            <a:endParaRPr lang="sl-SI" b="1" dirty="0"/>
          </a:p>
          <a:p>
            <a:pPr>
              <a:buFontTx/>
              <a:buChar char="-"/>
            </a:pPr>
            <a:r>
              <a:rPr lang="sl-SI" sz="3000" b="1" dirty="0" smtClean="0">
                <a:solidFill>
                  <a:srgbClr val="0070C0"/>
                </a:solidFill>
              </a:rPr>
              <a:t>Imena prebivalcev           - krajevna (naselbinska)</a:t>
            </a:r>
            <a:r>
              <a:rPr lang="sl-SI" sz="2000" b="1" dirty="0">
                <a:solidFill>
                  <a:srgbClr val="00B050"/>
                </a:solidFill>
              </a:rPr>
              <a:t> </a:t>
            </a:r>
            <a:r>
              <a:rPr lang="sl-SI" sz="2900" b="1" dirty="0">
                <a:solidFill>
                  <a:srgbClr val="FF0000"/>
                </a:solidFill>
              </a:rPr>
              <a:t>Vse pišemo z veliko začetnico, razen izjem</a:t>
            </a:r>
            <a:r>
              <a:rPr lang="sl-SI" sz="2900" b="1" u="sng" dirty="0">
                <a:solidFill>
                  <a:srgbClr val="FF0000"/>
                </a:solidFill>
              </a:rPr>
              <a:t>: </a:t>
            </a:r>
            <a:r>
              <a:rPr lang="sl-SI" sz="2900" b="1" u="sng" dirty="0">
                <a:solidFill>
                  <a:srgbClr val="00B0F0"/>
                </a:solidFill>
              </a:rPr>
              <a:t>vas, selo, trg </a:t>
            </a:r>
            <a:r>
              <a:rPr lang="sl-SI" sz="3000" b="1" dirty="0" smtClean="0"/>
              <a:t>Slovenci                               Škofja Loka                         </a:t>
            </a:r>
            <a:r>
              <a:rPr lang="sl-SI" sz="3000" b="1" u="sng" dirty="0" smtClean="0">
                <a:solidFill>
                  <a:srgbClr val="00B0F0"/>
                </a:solidFill>
              </a:rPr>
              <a:t>in mesto</a:t>
            </a:r>
            <a:r>
              <a:rPr lang="sl-SI" sz="3000" b="1" dirty="0" smtClean="0"/>
              <a:t>. </a:t>
            </a:r>
            <a:r>
              <a:rPr lang="sl-SI" sz="3200" b="1" dirty="0">
                <a:solidFill>
                  <a:srgbClr val="FF0000"/>
                </a:solidFill>
              </a:rPr>
              <a:t>Tudi kratke besedice vmes, ki jim </a:t>
            </a:r>
            <a:r>
              <a:rPr lang="sl-SI" sz="3200" b="1" dirty="0" smtClean="0">
                <a:solidFill>
                  <a:srgbClr val="FF0000"/>
                </a:solidFill>
              </a:rPr>
              <a:t>      </a:t>
            </a:r>
            <a:endParaRPr lang="sl-SI" sz="3000" b="1" dirty="0" smtClean="0"/>
          </a:p>
          <a:p>
            <a:pPr marL="0" indent="0">
              <a:buNone/>
            </a:pPr>
            <a:r>
              <a:rPr lang="sl-SI" sz="3000" b="1" dirty="0" smtClean="0"/>
              <a:t>    Italijanka                             Ljubljana                              </a:t>
            </a:r>
            <a:r>
              <a:rPr lang="sl-SI" sz="3000" b="1" dirty="0" smtClean="0">
                <a:solidFill>
                  <a:srgbClr val="FF0000"/>
                </a:solidFill>
              </a:rPr>
              <a:t>pravimo </a:t>
            </a:r>
            <a:r>
              <a:rPr lang="sl-SI" sz="3000" b="1" dirty="0" smtClean="0">
                <a:solidFill>
                  <a:srgbClr val="00B050"/>
                </a:solidFill>
              </a:rPr>
              <a:t>predlogi</a:t>
            </a:r>
            <a:r>
              <a:rPr lang="sl-SI" sz="3000" b="1" dirty="0" smtClean="0">
                <a:solidFill>
                  <a:srgbClr val="FF0000"/>
                </a:solidFill>
              </a:rPr>
              <a:t>, pišemo z malo začetnico.</a:t>
            </a:r>
          </a:p>
          <a:p>
            <a:pPr marL="0" indent="0">
              <a:buNone/>
            </a:pPr>
            <a:r>
              <a:rPr lang="sl-SI" sz="3000" b="1" dirty="0" smtClean="0"/>
              <a:t>    Celjan                                   Celje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0070C0"/>
                </a:solidFill>
              </a:rPr>
              <a:t>                                                                    </a:t>
            </a:r>
            <a:r>
              <a:rPr lang="sl-SI" sz="3200" b="1" dirty="0" smtClean="0"/>
              <a:t>Kranjska Gora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0070C0"/>
                </a:solidFill>
              </a:rPr>
              <a:t> </a:t>
            </a:r>
            <a:r>
              <a:rPr lang="sl-SI" sz="3200" b="1" dirty="0" smtClean="0">
                <a:solidFill>
                  <a:srgbClr val="0070C0"/>
                </a:solidFill>
              </a:rPr>
              <a:t>                                                                  </a:t>
            </a:r>
            <a:r>
              <a:rPr lang="sl-SI" sz="3200" b="1" dirty="0" smtClean="0"/>
              <a:t>Novo </a:t>
            </a:r>
            <a:r>
              <a:rPr lang="sl-SI" sz="3200" b="1" dirty="0" smtClean="0">
                <a:solidFill>
                  <a:srgbClr val="00B0F0"/>
                </a:solidFill>
              </a:rPr>
              <a:t>mesto</a:t>
            </a:r>
            <a:r>
              <a:rPr lang="sl-SI" sz="3200" b="1" dirty="0" smtClean="0"/>
              <a:t>,</a:t>
            </a:r>
            <a:r>
              <a:rPr lang="sl-SI" sz="3200" b="1" dirty="0" smtClean="0">
                <a:solidFill>
                  <a:srgbClr val="00B0F0"/>
                </a:solidFill>
              </a:rPr>
              <a:t>   </a:t>
            </a:r>
            <a:r>
              <a:rPr lang="sl-SI" sz="3200" b="1" dirty="0" smtClean="0"/>
              <a:t>Nova</a:t>
            </a:r>
            <a:r>
              <a:rPr lang="sl-SI" sz="3200" b="1" dirty="0" smtClean="0">
                <a:solidFill>
                  <a:srgbClr val="00B0F0"/>
                </a:solidFill>
              </a:rPr>
              <a:t> vas</a:t>
            </a:r>
            <a:r>
              <a:rPr lang="sl-SI" sz="3200" b="1" dirty="0" smtClean="0"/>
              <a:t>, </a:t>
            </a:r>
            <a:r>
              <a:rPr lang="sl-SI" sz="3200" b="1" dirty="0" smtClean="0">
                <a:solidFill>
                  <a:srgbClr val="00B0F0"/>
                </a:solidFill>
              </a:rPr>
              <a:t>   </a:t>
            </a:r>
            <a:r>
              <a:rPr lang="sl-SI" sz="3200" b="1" dirty="0" smtClean="0"/>
              <a:t>Opatje</a:t>
            </a:r>
            <a:r>
              <a:rPr lang="sl-SI" sz="3200" b="1" dirty="0" smtClean="0">
                <a:solidFill>
                  <a:srgbClr val="00B0F0"/>
                </a:solidFill>
              </a:rPr>
              <a:t> selo</a:t>
            </a:r>
            <a:r>
              <a:rPr lang="sl-SI" sz="3200" b="1" dirty="0" smtClean="0"/>
              <a:t>,</a:t>
            </a:r>
            <a:r>
              <a:rPr lang="sl-SI" sz="3200" b="1" dirty="0" smtClean="0">
                <a:solidFill>
                  <a:srgbClr val="00B0F0"/>
                </a:solidFill>
              </a:rPr>
              <a:t>   </a:t>
            </a:r>
            <a:r>
              <a:rPr lang="sl-SI" sz="3200" b="1" dirty="0" smtClean="0"/>
              <a:t>Novi</a:t>
            </a:r>
            <a:r>
              <a:rPr lang="sl-SI" sz="3200" b="1" dirty="0" smtClean="0">
                <a:solidFill>
                  <a:srgbClr val="00B0F0"/>
                </a:solidFill>
              </a:rPr>
              <a:t> trg</a:t>
            </a:r>
          </a:p>
          <a:p>
            <a:pPr marL="0" indent="0">
              <a:buNone/>
            </a:pPr>
            <a:r>
              <a:rPr lang="sl-SI" b="1" dirty="0" smtClean="0"/>
              <a:t>                                                                          Ljubno </a:t>
            </a:r>
            <a:r>
              <a:rPr lang="sl-SI" b="1" dirty="0" smtClean="0">
                <a:solidFill>
                  <a:srgbClr val="00B050"/>
                </a:solidFill>
              </a:rPr>
              <a:t>ob</a:t>
            </a:r>
            <a:r>
              <a:rPr lang="sl-SI" b="1" dirty="0" smtClean="0"/>
              <a:t> Savinji</a:t>
            </a:r>
          </a:p>
          <a:p>
            <a:pPr marL="0" indent="0">
              <a:buNone/>
            </a:pPr>
            <a:r>
              <a:rPr lang="sl-SI" b="1" dirty="0" smtClean="0"/>
              <a:t>                                                                                           </a:t>
            </a:r>
            <a:endParaRPr lang="sl-SI" sz="3600" b="1" dirty="0" smtClean="0">
              <a:solidFill>
                <a:srgbClr val="00B050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38" y="5807279"/>
            <a:ext cx="1077686" cy="860311"/>
          </a:xfrm>
          <a:prstGeom prst="rect">
            <a:avLst/>
          </a:prstGeom>
        </p:spPr>
      </p:pic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19987"/>
              </p:ext>
            </p:extLst>
          </p:nvPr>
        </p:nvGraphicFramePr>
        <p:xfrm>
          <a:off x="1470500" y="5699699"/>
          <a:ext cx="197352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525">
                  <a:extLst>
                    <a:ext uri="{9D8B030D-6E8A-4147-A177-3AD203B41FA5}">
                      <a16:colId xmlns:a16="http://schemas.microsoft.com/office/drawing/2014/main" val="404936973"/>
                    </a:ext>
                  </a:extLst>
                </a:gridCol>
              </a:tblGrid>
              <a:tr h="1457974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VENDAR POZOR,</a:t>
                      </a:r>
                    </a:p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mala začetnica!</a:t>
                      </a:r>
                    </a:p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celjski</a:t>
                      </a:r>
                    </a:p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madžarsko</a:t>
                      </a:r>
                    </a:p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slovenska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007350"/>
                  </a:ext>
                </a:extLst>
              </a:tr>
            </a:tbl>
          </a:graphicData>
        </a:graphic>
      </p:graphicFrame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7290" y="460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  <a:latin typeface="+mn-lt"/>
              </a:rPr>
              <a:t>STVARNA LASTNA IMENA</a:t>
            </a:r>
            <a:br>
              <a:rPr lang="sl-SI" b="1" dirty="0">
                <a:solidFill>
                  <a:srgbClr val="FF0000"/>
                </a:solidFill>
                <a:latin typeface="+mn-lt"/>
              </a:rPr>
            </a:b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1. </a:t>
            </a:r>
            <a:r>
              <a:rPr lang="sl-SI" b="1" dirty="0">
                <a:solidFill>
                  <a:srgbClr val="7030A0"/>
                </a:solidFill>
              </a:rPr>
              <a:t>I</a:t>
            </a:r>
            <a:r>
              <a:rPr lang="sl-SI" b="1" dirty="0" smtClean="0">
                <a:solidFill>
                  <a:srgbClr val="7030A0"/>
                </a:solidFill>
              </a:rPr>
              <a:t>gra </a:t>
            </a:r>
            <a:r>
              <a:rPr lang="sl-SI" b="1" dirty="0">
                <a:solidFill>
                  <a:srgbClr val="7030A0"/>
                </a:solidFill>
              </a:rPr>
              <a:t>dirka za veliko </a:t>
            </a:r>
            <a:r>
              <a:rPr lang="sl-SI" b="1" dirty="0" smtClean="0">
                <a:solidFill>
                  <a:srgbClr val="7030A0"/>
                </a:solidFill>
              </a:rPr>
              <a:t>začetnico (odpri povezavo na spodnjem naslovu)</a:t>
            </a:r>
            <a:endParaRPr lang="sl-SI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u="sng" dirty="0">
                <a:solidFill>
                  <a:srgbClr val="7030A0"/>
                </a:solidFill>
                <a:hlinkClick r:id="rId4"/>
              </a:rPr>
              <a:t>https://</a:t>
            </a:r>
            <a:r>
              <a:rPr lang="sl-SI" u="sng" dirty="0" smtClean="0">
                <a:solidFill>
                  <a:srgbClr val="7030A0"/>
                </a:solidFill>
                <a:hlinkClick r:id="rId4"/>
              </a:rPr>
              <a:t>learningapps.org/watch?v=ptvvke45518</a:t>
            </a:r>
            <a:endParaRPr lang="sl-SI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7030A0"/>
                </a:solidFill>
              </a:rPr>
              <a:t>2. V kvizu na spodnji povezavi ponovi, kako zapisujemo pravilno imena jezikov in narodov:</a:t>
            </a:r>
            <a:endParaRPr lang="sl-SI" b="1" dirty="0"/>
          </a:p>
          <a:p>
            <a:pPr marL="0" indent="0">
              <a:buNone/>
            </a:pPr>
            <a:r>
              <a:rPr lang="sl-SI" u="sng" dirty="0">
                <a:hlinkClick r:id="rId5"/>
              </a:rPr>
              <a:t>https://uciteljska.net/kvizi/HotPot/VelikaMalaWeb</a:t>
            </a:r>
            <a:r>
              <a:rPr lang="sl-SI" u="sng" dirty="0" smtClean="0">
                <a:hlinkClick r:id="rId5"/>
              </a:rPr>
              <a:t>/</a:t>
            </a:r>
            <a:endParaRPr lang="sl-SI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00B050"/>
                </a:solidFill>
              </a:rPr>
              <a:t>2. Ponovno prisluhni posnetku </a:t>
            </a:r>
            <a:r>
              <a:rPr lang="sl-SI" b="1" dirty="0">
                <a:solidFill>
                  <a:srgbClr val="00B050"/>
                </a:solidFill>
              </a:rPr>
              <a:t>na spodnji povezavi. </a:t>
            </a:r>
            <a:r>
              <a:rPr lang="sl-SI" b="1" dirty="0" smtClean="0">
                <a:solidFill>
                  <a:srgbClr val="00B050"/>
                </a:solidFill>
              </a:rPr>
              <a:t>Prvi del, ki traja  </a:t>
            </a:r>
            <a:r>
              <a:rPr lang="sl-SI" b="1" dirty="0">
                <a:solidFill>
                  <a:srgbClr val="00B050"/>
                </a:solidFill>
              </a:rPr>
              <a:t>2 minuti </a:t>
            </a:r>
            <a:r>
              <a:rPr lang="sl-SI" b="1" dirty="0" smtClean="0">
                <a:solidFill>
                  <a:srgbClr val="00B050"/>
                </a:solidFill>
              </a:rPr>
              <a:t>in 20 sekund si spoznal že v prejšnjem tednu.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00B050"/>
                </a:solidFill>
              </a:rPr>
              <a:t> </a:t>
            </a:r>
            <a:r>
              <a:rPr lang="sl-SI" b="1" dirty="0">
                <a:solidFill>
                  <a:srgbClr val="00B050"/>
                </a:solidFill>
              </a:rPr>
              <a:t>Nadaljevanje </a:t>
            </a:r>
            <a:r>
              <a:rPr lang="sl-SI" b="1" dirty="0" smtClean="0">
                <a:solidFill>
                  <a:srgbClr val="00B050"/>
                </a:solidFill>
              </a:rPr>
              <a:t>posnetka je tema tega tedna, to so STVARNA LASTNA IMENA.</a:t>
            </a:r>
            <a:endParaRPr lang="sl-SI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u="sng" dirty="0">
                <a:hlinkClick r:id="rId6"/>
              </a:rPr>
              <a:t>https://</a:t>
            </a:r>
            <a:r>
              <a:rPr lang="sl-SI" u="sng" dirty="0" smtClean="0">
                <a:hlinkClick r:id="rId6"/>
              </a:rPr>
              <a:t>www.youtube.com/watch?v=96OMHaa2KII</a:t>
            </a:r>
            <a:endParaRPr lang="sl-SI" u="sng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9433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  <a:latin typeface="+mn-lt"/>
              </a:rPr>
              <a:t>STVARNA LASTNA </a:t>
            </a:r>
            <a:r>
              <a:rPr lang="sl-SI" b="1" dirty="0" smtClean="0">
                <a:solidFill>
                  <a:srgbClr val="FF0000"/>
                </a:solidFill>
                <a:latin typeface="+mn-lt"/>
              </a:rPr>
              <a:t>IMENA (kaj so)</a:t>
            </a:r>
            <a:endParaRPr lang="sl-SI" dirty="0"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207" y="1351127"/>
            <a:ext cx="7615451" cy="57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+mn-lt"/>
              </a:rPr>
              <a:t>Reševanje nalog v DZ</a:t>
            </a:r>
            <a:endParaRPr lang="sl-SI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DZ Gradim slovenski jezik 5, 2. del reši naloge na strani 132 in 133.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54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+mn-lt"/>
              </a:rPr>
              <a:t>STVARNA LASTNA IMENA</a:t>
            </a:r>
            <a:endParaRPr lang="sl-SI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So imena oz. naslovi knjig, filmov, ustanov, revij, kipov, likovnih del, podjetij……..)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</a:rPr>
              <a:t>e</a:t>
            </a:r>
            <a:r>
              <a:rPr lang="sl-SI" sz="3200" b="1" dirty="0" smtClean="0">
                <a:solidFill>
                  <a:srgbClr val="FF0000"/>
                </a:solidFill>
              </a:rPr>
              <a:t>nobesedna  </a:t>
            </a:r>
            <a:r>
              <a:rPr lang="sl-SI" dirty="0" smtClean="0"/>
              <a:t>                                                       </a:t>
            </a:r>
            <a:r>
              <a:rPr lang="sl-SI" sz="3200" b="1" dirty="0" smtClean="0">
                <a:solidFill>
                  <a:srgbClr val="FF0000"/>
                </a:solidFill>
              </a:rPr>
              <a:t>večbesedna </a:t>
            </a:r>
          </a:p>
          <a:p>
            <a:pPr marL="0" indent="0">
              <a:buNone/>
            </a:pPr>
            <a:r>
              <a:rPr lang="sl-SI" dirty="0" smtClean="0"/>
              <a:t>Pišemo vedno z </a:t>
            </a:r>
            <a:r>
              <a:rPr lang="sl-SI" b="1" u="sng" dirty="0" smtClean="0">
                <a:solidFill>
                  <a:srgbClr val="00B050"/>
                </a:solidFill>
              </a:rPr>
              <a:t>veliko začetnico.</a:t>
            </a:r>
            <a:r>
              <a:rPr lang="sl-SI" dirty="0" smtClean="0"/>
              <a:t>       </a:t>
            </a:r>
            <a:r>
              <a:rPr lang="sl-SI" sz="2400" b="1" u="sng" dirty="0" smtClean="0">
                <a:solidFill>
                  <a:srgbClr val="00B050"/>
                </a:solidFill>
              </a:rPr>
              <a:t>Prvo besedo </a:t>
            </a:r>
            <a:r>
              <a:rPr lang="sl-SI" sz="2400" dirty="0" smtClean="0"/>
              <a:t>pišemo vedno z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                                                              </a:t>
            </a:r>
            <a:r>
              <a:rPr lang="sl-SI" sz="2400" b="1" u="sng" dirty="0" smtClean="0">
                <a:solidFill>
                  <a:srgbClr val="00B050"/>
                </a:solidFill>
              </a:rPr>
              <a:t>veliko začetnico</a:t>
            </a:r>
            <a:r>
              <a:rPr lang="sl-SI" sz="2400" dirty="0" smtClean="0"/>
              <a:t>, </a:t>
            </a:r>
            <a:r>
              <a:rPr lang="sl-SI" sz="2400" b="1" u="sng" dirty="0" err="1" smtClean="0">
                <a:solidFill>
                  <a:srgbClr val="0070C0"/>
                </a:solidFill>
              </a:rPr>
              <a:t>neprve</a:t>
            </a:r>
            <a:r>
              <a:rPr lang="sl-SI" sz="2400" dirty="0" smtClean="0"/>
              <a:t> pa </a:t>
            </a:r>
            <a:r>
              <a:rPr lang="sl-SI" sz="2400" b="1" u="sng" dirty="0" smtClean="0">
                <a:solidFill>
                  <a:srgbClr val="0070C0"/>
                </a:solidFill>
              </a:rPr>
              <a:t>z malo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FF0000"/>
                </a:solidFill>
              </a:rPr>
              <a:t>razen</a:t>
            </a:r>
            <a:r>
              <a:rPr lang="sl-SI" sz="2400" dirty="0" smtClean="0"/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ko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                                                                 gre za lastno ime. 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                                                                        </a:t>
            </a:r>
            <a:endParaRPr lang="sl-SI" sz="2400" dirty="0">
              <a:solidFill>
                <a:srgbClr val="FF0000"/>
              </a:solidFill>
            </a:endParaRPr>
          </a:p>
        </p:txBody>
      </p:sp>
      <p:cxnSp>
        <p:nvCxnSpPr>
          <p:cNvPr id="5" name="Raven povezovalnik 4"/>
          <p:cNvCxnSpPr/>
          <p:nvPr/>
        </p:nvCxnSpPr>
        <p:spPr>
          <a:xfrm flipH="1">
            <a:off x="2374710" y="1255594"/>
            <a:ext cx="2142699" cy="1624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491318" y="3849926"/>
            <a:ext cx="4776717" cy="23270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Pastirci (knjiga)</a:t>
            </a:r>
          </a:p>
          <a:p>
            <a:pPr algn="ctr"/>
            <a:r>
              <a:rPr lang="sl-SI" sz="3200" dirty="0" smtClean="0"/>
              <a:t>Gorenje (podjetje)</a:t>
            </a:r>
          </a:p>
          <a:p>
            <a:pPr algn="ctr"/>
            <a:r>
              <a:rPr lang="sl-SI" sz="3200" dirty="0" smtClean="0"/>
              <a:t>Delo (časopis)</a:t>
            </a:r>
          </a:p>
          <a:p>
            <a:pPr algn="ctr"/>
            <a:r>
              <a:rPr lang="sl-SI" sz="3200" dirty="0" smtClean="0"/>
              <a:t>Pil (revija)</a:t>
            </a:r>
            <a:endParaRPr lang="sl-SI" sz="3200" dirty="0"/>
          </a:p>
        </p:txBody>
      </p:sp>
      <p:sp>
        <p:nvSpPr>
          <p:cNvPr id="9" name="Pravokotnik 8"/>
          <p:cNvSpPr/>
          <p:nvPr/>
        </p:nvSpPr>
        <p:spPr>
          <a:xfrm>
            <a:off x="5732060" y="4817660"/>
            <a:ext cx="5459104" cy="12419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tx1"/>
                </a:solidFill>
              </a:rPr>
              <a:t>Narodni muzej, Smetiščni muc</a:t>
            </a:r>
          </a:p>
          <a:p>
            <a:pPr algn="ctr"/>
            <a:r>
              <a:rPr lang="sl-SI" sz="3200" dirty="0" smtClean="0">
                <a:solidFill>
                  <a:schemeClr val="tx1"/>
                </a:solidFill>
              </a:rPr>
              <a:t>Ovčar Runo, Pekarna Mišmaš</a:t>
            </a:r>
            <a:endParaRPr lang="sl-SI" sz="3200" dirty="0">
              <a:solidFill>
                <a:schemeClr val="tx1"/>
              </a:solidFill>
            </a:endParaRPr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76095" y="510891"/>
            <a:ext cx="609600" cy="609600"/>
          </a:xfrm>
          <a:prstGeom prst="rect">
            <a:avLst/>
          </a:prstGeom>
        </p:spPr>
      </p:pic>
      <p:cxnSp>
        <p:nvCxnSpPr>
          <p:cNvPr id="12" name="Raven puščični povezovalnik 11"/>
          <p:cNvCxnSpPr/>
          <p:nvPr/>
        </p:nvCxnSpPr>
        <p:spPr>
          <a:xfrm>
            <a:off x="6564573" y="1266257"/>
            <a:ext cx="2060812" cy="1517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265" y="2368343"/>
            <a:ext cx="938865" cy="93886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895" y="2368342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b="1" dirty="0" smtClean="0">
                <a:solidFill>
                  <a:srgbClr val="00B050"/>
                </a:solidFill>
              </a:rPr>
              <a:t>1. Zapis v zvezek</a:t>
            </a:r>
            <a:r>
              <a:rPr lang="sl-SI" sz="4000" dirty="0" smtClean="0"/>
              <a:t>: </a:t>
            </a:r>
            <a:r>
              <a:rPr lang="sl-SI" sz="4000" b="1" u="sng" dirty="0">
                <a:solidFill>
                  <a:srgbClr val="FF0000"/>
                </a:solidFill>
              </a:rPr>
              <a:t>p</a:t>
            </a:r>
            <a:r>
              <a:rPr lang="sl-SI" sz="4000" b="1" u="sng" dirty="0" smtClean="0">
                <a:solidFill>
                  <a:srgbClr val="FF0000"/>
                </a:solidFill>
              </a:rPr>
              <a:t>repiši</a:t>
            </a:r>
            <a:r>
              <a:rPr lang="sl-SI" sz="4000" dirty="0" smtClean="0"/>
              <a:t> drsnico številka 6 v zvezek.</a:t>
            </a:r>
          </a:p>
          <a:p>
            <a:pPr marL="0" indent="0">
              <a:buNone/>
            </a:pPr>
            <a:r>
              <a:rPr lang="sl-SI" sz="4000" b="1" dirty="0" smtClean="0">
                <a:solidFill>
                  <a:srgbClr val="00B050"/>
                </a:solidFill>
              </a:rPr>
              <a:t>2. Reši naloge v DZ</a:t>
            </a:r>
            <a:r>
              <a:rPr lang="sl-SI" sz="4000" dirty="0" smtClean="0"/>
              <a:t>, stran 134, 135, 136, 137, na strani 138 pa nalogo 15.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9341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+mn-lt"/>
              </a:rPr>
              <a:t> MALA ZAČETNICA </a:t>
            </a:r>
            <a:endParaRPr lang="sl-SI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IMENA JEZIKOV</a:t>
            </a:r>
            <a:r>
              <a:rPr lang="sl-SI" dirty="0" smtClean="0"/>
              <a:t>: nemščina, slovenščina, italijanščina…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IMENA PRAZNIKOV</a:t>
            </a:r>
            <a:r>
              <a:rPr lang="sl-SI" dirty="0" smtClean="0"/>
              <a:t>: dan reformacije, valentinovo, novo leto, božič…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Prešernov dan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Marijino vnebovzetje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DOLOČILA PRED OSEBNIM IMENOM</a:t>
            </a:r>
          </a:p>
          <a:p>
            <a:pPr marL="0" indent="0">
              <a:buNone/>
            </a:pPr>
            <a:r>
              <a:rPr lang="sl-SI" sz="2000" b="1" dirty="0"/>
              <a:t>g</a:t>
            </a:r>
            <a:r>
              <a:rPr lang="sl-SI" sz="2000" b="1" dirty="0" smtClean="0"/>
              <a:t>ospod Jeram</a:t>
            </a:r>
            <a:r>
              <a:rPr lang="sl-SI" sz="20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sl-SI" sz="2000" b="1" dirty="0" smtClean="0"/>
              <a:t>g. Jeram</a:t>
            </a:r>
          </a:p>
          <a:p>
            <a:pPr marL="0" indent="0">
              <a:buNone/>
            </a:pPr>
            <a:r>
              <a:rPr lang="sl-SI" sz="2000" b="1" dirty="0"/>
              <a:t>d</a:t>
            </a:r>
            <a:r>
              <a:rPr lang="sl-SI" sz="2000" b="1" dirty="0" smtClean="0"/>
              <a:t>oktor Novak                              dr. Novak</a:t>
            </a:r>
          </a:p>
          <a:p>
            <a:pPr marL="0" indent="0">
              <a:buNone/>
            </a:pPr>
            <a:r>
              <a:rPr lang="sl-SI" sz="2000" b="1" dirty="0" smtClean="0"/>
              <a:t>profesorica   </a:t>
            </a:r>
            <a:r>
              <a:rPr lang="sl-SI" sz="2000" b="1" dirty="0" err="1" smtClean="0"/>
              <a:t>Malner</a:t>
            </a:r>
            <a:r>
              <a:rPr lang="sl-SI" sz="2000" b="1" dirty="0" smtClean="0"/>
              <a:t>                            prof. </a:t>
            </a:r>
            <a:r>
              <a:rPr lang="sl-SI" sz="2000" b="1" dirty="0" err="1" smtClean="0"/>
              <a:t>Malner</a:t>
            </a:r>
            <a:endParaRPr lang="sl-SI" sz="2000" b="1" dirty="0" smtClean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96" y="2846020"/>
            <a:ext cx="1079086" cy="865707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45343"/>
              </p:ext>
            </p:extLst>
          </p:nvPr>
        </p:nvGraphicFramePr>
        <p:xfrm>
          <a:off x="1064525" y="2879678"/>
          <a:ext cx="4640239" cy="1323832"/>
        </p:xfrm>
        <a:graphic>
          <a:graphicData uri="http://schemas.openxmlformats.org/drawingml/2006/table">
            <a:tbl>
              <a:tblPr/>
              <a:tblGrid>
                <a:gridCol w="464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3832">
                <a:tc>
                  <a:txBody>
                    <a:bodyPr/>
                    <a:lstStyle/>
                    <a:p>
                      <a:endParaRPr lang="sl-S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Dvosmerna vodoravna puščica 5"/>
          <p:cNvSpPr/>
          <p:nvPr/>
        </p:nvSpPr>
        <p:spPr>
          <a:xfrm>
            <a:off x="2492223" y="4869375"/>
            <a:ext cx="1323833" cy="2866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951" y="5318289"/>
            <a:ext cx="1347333" cy="32311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140" y="5759922"/>
            <a:ext cx="1347333" cy="323116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8424" y="418306"/>
            <a:ext cx="609600" cy="6096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4935" y="1581143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latin typeface="+mn-lt"/>
              </a:rPr>
              <a:t>Ponovi, utrdi, preveri</a:t>
            </a:r>
            <a:endParaRPr lang="sl-SI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1. Zapis v zvezek</a:t>
            </a:r>
            <a:r>
              <a:rPr lang="sl-SI" dirty="0"/>
              <a:t>: </a:t>
            </a:r>
            <a:r>
              <a:rPr lang="sl-SI" b="1" u="sng" dirty="0">
                <a:solidFill>
                  <a:srgbClr val="FF0000"/>
                </a:solidFill>
              </a:rPr>
              <a:t>prepiši </a:t>
            </a:r>
            <a:r>
              <a:rPr lang="sl-SI" dirty="0"/>
              <a:t>drsnico številka </a:t>
            </a:r>
            <a:r>
              <a:rPr lang="sl-SI" dirty="0" smtClean="0"/>
              <a:t>8 </a:t>
            </a:r>
            <a:r>
              <a:rPr lang="sl-SI" dirty="0"/>
              <a:t>v zvezek.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2. </a:t>
            </a:r>
            <a:r>
              <a:rPr lang="sl-SI" b="1" u="sng" dirty="0">
                <a:solidFill>
                  <a:srgbClr val="FF0000"/>
                </a:solidFill>
              </a:rPr>
              <a:t>Reši </a:t>
            </a:r>
            <a:r>
              <a:rPr lang="sl-SI" b="1" u="sng" dirty="0" smtClean="0">
                <a:solidFill>
                  <a:srgbClr val="FF0000"/>
                </a:solidFill>
              </a:rPr>
              <a:t>naloge </a:t>
            </a:r>
            <a:r>
              <a:rPr lang="sl-SI" b="1" dirty="0" smtClean="0">
                <a:solidFill>
                  <a:srgbClr val="00B050"/>
                </a:solidFill>
              </a:rPr>
              <a:t>za utrjevanje snovi na naslednjih povezavah:</a:t>
            </a:r>
          </a:p>
          <a:p>
            <a:pPr marL="514350" indent="-514350">
              <a:buAutoNum type="alphaLcParenR"/>
            </a:pPr>
            <a:r>
              <a:rPr lang="sl-SI" dirty="0" smtClean="0"/>
              <a:t>Izbiraj med lažjimi in težjimi (lahko seveda oboje)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lažje:</a:t>
            </a:r>
            <a:endParaRPr lang="sl-SI" dirty="0"/>
          </a:p>
          <a:p>
            <a:pPr marL="0" indent="0">
              <a:buNone/>
            </a:pPr>
            <a:r>
              <a:rPr lang="sl-SI" u="sng" dirty="0" smtClean="0">
                <a:hlinkClick r:id="rId2"/>
              </a:rPr>
              <a:t>    https</a:t>
            </a:r>
            <a:r>
              <a:rPr lang="sl-SI" u="sng" dirty="0">
                <a:hlinkClick r:id="rId2"/>
              </a:rPr>
              <a:t>://www.uciteljska.net/kvizi/HotPot/2_VEL_ZACET/VZ_2.htm</a:t>
            </a:r>
            <a:endParaRPr lang="sl-SI" dirty="0"/>
          </a:p>
          <a:p>
            <a:pPr marL="0" indent="0">
              <a:buNone/>
            </a:pPr>
            <a:r>
              <a:rPr lang="sl-SI" b="1" dirty="0" smtClean="0">
                <a:solidFill>
                  <a:srgbClr val="00B050"/>
                </a:solidFill>
              </a:rPr>
              <a:t>    </a:t>
            </a:r>
            <a:r>
              <a:rPr lang="sl-SI" dirty="0" smtClean="0"/>
              <a:t> težje:</a:t>
            </a:r>
            <a:endParaRPr lang="sl-SI" dirty="0"/>
          </a:p>
          <a:p>
            <a:pPr marL="0" indent="0">
              <a:buNone/>
            </a:pPr>
            <a:r>
              <a:rPr lang="sl-SI" u="sng" dirty="0" smtClean="0">
                <a:hlinkClick r:id="rId3"/>
              </a:rPr>
              <a:t>     https</a:t>
            </a:r>
            <a:r>
              <a:rPr lang="sl-SI" u="sng" dirty="0">
                <a:hlinkClick r:id="rId3"/>
              </a:rPr>
              <a:t>://www.uciteljska.net/kvizi/HotPot/Slovenscina/Fonzi.htm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b) </a:t>
            </a:r>
            <a:r>
              <a:rPr lang="sl-SI" b="1" dirty="0" smtClean="0">
                <a:solidFill>
                  <a:srgbClr val="FF0000"/>
                </a:solidFill>
              </a:rPr>
              <a:t>Kviza: v 1. kvizu je 18 vprašanj, v 2. pa 20. Pravilno rešitev vsakega vprašanja </a:t>
            </a:r>
            <a:r>
              <a:rPr lang="sl-SI" b="1" u="sng" dirty="0" smtClean="0">
                <a:solidFill>
                  <a:srgbClr val="FF0000"/>
                </a:solidFill>
              </a:rPr>
              <a:t>prepiši v zvezek </a:t>
            </a:r>
            <a:r>
              <a:rPr lang="sl-SI" b="1" dirty="0" smtClean="0">
                <a:solidFill>
                  <a:srgbClr val="FF0000"/>
                </a:solidFill>
              </a:rPr>
              <a:t>in  preveri pravilnost svoje rešitve. Zapis iz zvezka </a:t>
            </a:r>
            <a:r>
              <a:rPr lang="sl-SI" b="1" u="sng" dirty="0" smtClean="0">
                <a:solidFill>
                  <a:srgbClr val="FF0000"/>
                </a:solidFill>
              </a:rPr>
              <a:t>pošlji </a:t>
            </a:r>
            <a:r>
              <a:rPr lang="sl-SI" b="1" dirty="0" smtClean="0">
                <a:solidFill>
                  <a:srgbClr val="FF0000"/>
                </a:solidFill>
              </a:rPr>
              <a:t>na učiteljičin e-naslov. (</a:t>
            </a:r>
            <a:r>
              <a:rPr lang="sl-SI" b="1" dirty="0" smtClean="0"/>
              <a:t>primer: Vipavska dolina. V </a:t>
            </a:r>
            <a:r>
              <a:rPr lang="sl-SI" b="1" dirty="0"/>
              <a:t>P</a:t>
            </a:r>
            <a:r>
              <a:rPr lang="sl-SI" b="1" dirty="0" smtClean="0"/>
              <a:t>rešernovi ulici se nahaja Pilonova galerija.</a:t>
            </a:r>
            <a:endParaRPr lang="sl-SI" b="1" dirty="0"/>
          </a:p>
          <a:p>
            <a:pPr marL="0" indent="0">
              <a:buNone/>
            </a:pPr>
            <a:r>
              <a:rPr lang="sl-SI" u="sng" dirty="0" smtClean="0">
                <a:solidFill>
                  <a:srgbClr val="FF0000"/>
                </a:solidFill>
                <a:hlinkClick r:id="rId4"/>
              </a:rPr>
              <a:t>1.  </a:t>
            </a:r>
            <a:r>
              <a:rPr lang="sl-SI" u="sng" dirty="0" smtClean="0">
                <a:hlinkClick r:id="rId4"/>
              </a:rPr>
              <a:t>https</a:t>
            </a:r>
            <a:r>
              <a:rPr lang="sl-SI" u="sng" dirty="0">
                <a:hlinkClick r:id="rId4"/>
              </a:rPr>
              <a:t>://</a:t>
            </a:r>
            <a:r>
              <a:rPr lang="sl-SI" u="sng" dirty="0" smtClean="0">
                <a:hlinkClick r:id="rId4"/>
              </a:rPr>
              <a:t>www.thatquiz.org/sl/practicetest?1zbvovrw1omib</a:t>
            </a:r>
            <a:r>
              <a:rPr lang="sl-SI" u="sng" dirty="0" smtClean="0"/>
              <a:t>  </a:t>
            </a:r>
            <a:endParaRPr lang="sl-SI" dirty="0"/>
          </a:p>
          <a:p>
            <a:pPr marL="0" indent="0">
              <a:buNone/>
            </a:pPr>
            <a:r>
              <a:rPr lang="sl-SI" u="sng" dirty="0" smtClean="0">
                <a:hlinkClick r:id="rId5"/>
              </a:rPr>
              <a:t>2.  https</a:t>
            </a:r>
            <a:r>
              <a:rPr lang="sl-SI" u="sng" dirty="0">
                <a:hlinkClick r:id="rId5"/>
              </a:rPr>
              <a:t>://</a:t>
            </a:r>
            <a:r>
              <a:rPr lang="sl-SI" u="sng" dirty="0" smtClean="0">
                <a:hlinkClick r:id="rId5"/>
              </a:rPr>
              <a:t>www.thatquiz.org/sl/practicetest?1x51s8mz831d</a:t>
            </a:r>
            <a:r>
              <a:rPr lang="sl-SI" u="sng" dirty="0" smtClean="0"/>
              <a:t>               </a:t>
            </a:r>
            <a:endParaRPr lang="sl-SI" dirty="0"/>
          </a:p>
          <a:p>
            <a:pPr marL="0" indent="0">
              <a:buNone/>
            </a:pPr>
            <a:r>
              <a:rPr lang="sl-SI" b="1" dirty="0" smtClean="0">
                <a:hlinkClick r:id="rId6"/>
              </a:rPr>
              <a:t>c) Če želiš reši še spodnjo nalogo</a:t>
            </a:r>
            <a:r>
              <a:rPr lang="sl-SI" dirty="0" smtClean="0">
                <a:hlinkClick r:id="rId6"/>
              </a:rPr>
              <a:t>.</a:t>
            </a:r>
          </a:p>
          <a:p>
            <a:pPr marL="0" indent="0">
              <a:buNone/>
            </a:pPr>
            <a:r>
              <a:rPr lang="sl-SI" u="sng" dirty="0" smtClean="0">
                <a:hlinkClick r:id="rId6"/>
              </a:rPr>
              <a:t>https</a:t>
            </a:r>
            <a:r>
              <a:rPr lang="sl-SI" u="sng" dirty="0">
                <a:hlinkClick r:id="rId6"/>
              </a:rPr>
              <a:t>://www.digipuzzle.net/minigames/classichangman/hangmanquiz_si_velika_zacetnica.htm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340" y="4556355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569</Words>
  <Application>Microsoft Office PowerPoint</Application>
  <PresentationFormat>Širokozaslonsko</PresentationFormat>
  <Paragraphs>75</Paragraphs>
  <Slides>10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Officeova tema</vt:lpstr>
      <vt:lpstr>Velika in mala začetnica (5 ur)</vt:lpstr>
      <vt:lpstr>Velika in mala začetnica </vt:lpstr>
      <vt:lpstr>STVARNA LASTNA IMENA </vt:lpstr>
      <vt:lpstr>STVARNA LASTNA IMENA (kaj so)</vt:lpstr>
      <vt:lpstr>Reševanje nalog v DZ</vt:lpstr>
      <vt:lpstr>STVARNA LASTNA IMENA</vt:lpstr>
      <vt:lpstr>PowerPointova predstavitev</vt:lpstr>
      <vt:lpstr> MALA ZAČETNICA </vt:lpstr>
      <vt:lpstr>Ponovi, utrdi, preveri</vt:lpstr>
      <vt:lpstr>Čestitam, prišel-a si do konca!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Andreja</dc:creator>
  <cp:lastModifiedBy>Skrbnik</cp:lastModifiedBy>
  <cp:revision>22</cp:revision>
  <dcterms:created xsi:type="dcterms:W3CDTF">2020-05-12T12:50:01Z</dcterms:created>
  <dcterms:modified xsi:type="dcterms:W3CDTF">2020-05-23T07:32:37Z</dcterms:modified>
</cp:coreProperties>
</file>