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3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5" r:id="rId9"/>
    <p:sldId id="261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8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865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3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018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41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6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1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5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7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2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9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9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6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2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olores.malic@guest.arnes.si" TargetMode="External"/><Relationship Id="rId2" Type="http://schemas.openxmlformats.org/officeDocument/2006/relationships/hyperlink" Target="https://www.youtube.com/watch?v=Hh7jxsShuE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446B08-A304-465C-9FD1-38508324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07565"/>
            <a:ext cx="8911687" cy="1280890"/>
          </a:xfrm>
        </p:spPr>
        <p:txBody>
          <a:bodyPr anchor="b">
            <a:normAutofit/>
          </a:bodyPr>
          <a:lstStyle/>
          <a:p>
            <a:r>
              <a:rPr lang="sl-SI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</a:t>
            </a:r>
            <a:r>
              <a:rPr lang="sl-SI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Haustiere</a:t>
            </a:r>
            <a:r>
              <a:rPr lang="sl-SI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16402D-936F-49DB-84A8-68C41278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4" y="1988455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Tokrat se bomo učili, kako se reče domačim živalim.</a:t>
            </a:r>
          </a:p>
          <a:p>
            <a:pPr>
              <a:lnSpc>
                <a:spcPct val="100000"/>
              </a:lnSpc>
            </a:pP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sl-SI" sz="18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TVOJA NALOGA:</a:t>
            </a:r>
          </a:p>
          <a:p>
            <a:pPr>
              <a:lnSpc>
                <a:spcPct val="100000"/>
              </a:lnSpc>
            </a:pP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zvezek nariši žival. </a:t>
            </a:r>
          </a:p>
          <a:p>
            <a:pPr>
              <a:lnSpc>
                <a:spcPct val="100000"/>
              </a:lnSpc>
            </a:pP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Prepiši nemško besedo zanjo – pazi na pravilnost prepisa. </a:t>
            </a:r>
          </a:p>
          <a:p>
            <a:pPr>
              <a:lnSpc>
                <a:spcPct val="100000"/>
              </a:lnSpc>
            </a:pP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Nato poslušaj še izgovorjavo in si jo zapiši z navadnim svinčnikom v zvezek (poleg nemške besede). </a:t>
            </a:r>
          </a:p>
        </p:txBody>
      </p:sp>
      <p:pic>
        <p:nvPicPr>
          <p:cNvPr id="1026" name="Picture 2" descr="Pets clipart 12 » Clipart Station">
            <a:extLst>
              <a:ext uri="{FF2B5EF4-FFF2-40B4-BE49-F238E27FC236}">
                <a16:creationId xmlns:a16="http://schemas.microsoft.com/office/drawing/2014/main" id="{7B0D6AA7-73A6-4DD3-8201-985F9BF89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6942" y="176802"/>
            <a:ext cx="3700464" cy="37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A3CA31F6-C8A1-413C-BA39-F143B23C99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6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229B7E-9C43-4F2D-B0A1-97AC4DC38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738" y="1122363"/>
            <a:ext cx="5029200" cy="3204134"/>
          </a:xfrm>
        </p:spPr>
        <p:txBody>
          <a:bodyPr anchor="b">
            <a:normAutofit/>
          </a:bodyPr>
          <a:lstStyle/>
          <a:p>
            <a:r>
              <a:rPr lang="sl-SI" sz="4800" dirty="0" err="1">
                <a:solidFill>
                  <a:srgbClr val="00B050"/>
                </a:solidFill>
              </a:rPr>
              <a:t>das</a:t>
            </a:r>
            <a:r>
              <a:rPr lang="sl-SI" sz="4800" dirty="0">
                <a:solidFill>
                  <a:srgbClr val="00B050"/>
                </a:solidFill>
              </a:rPr>
              <a:t> </a:t>
            </a:r>
            <a:r>
              <a:rPr lang="sl-SI" sz="4800" dirty="0" err="1">
                <a:solidFill>
                  <a:srgbClr val="00B050"/>
                </a:solidFill>
              </a:rPr>
              <a:t>Kaninchen</a:t>
            </a:r>
            <a:r>
              <a:rPr lang="sl-SI" sz="4800" dirty="0">
                <a:solidFill>
                  <a:srgbClr val="00B050"/>
                </a:solidFill>
              </a:rPr>
              <a:t> </a:t>
            </a:r>
            <a:br>
              <a:rPr lang="sl-SI" sz="4800" dirty="0">
                <a:solidFill>
                  <a:srgbClr val="00B050"/>
                </a:solidFill>
              </a:rPr>
            </a:br>
            <a:r>
              <a:rPr lang="sl-SI" sz="4800" dirty="0">
                <a:solidFill>
                  <a:srgbClr val="00B050"/>
                </a:solidFill>
              </a:rPr>
              <a:t>(2 oder </a:t>
            </a:r>
            <a:r>
              <a:rPr lang="sl-SI" sz="4800" dirty="0" err="1">
                <a:solidFill>
                  <a:srgbClr val="00B050"/>
                </a:solidFill>
              </a:rPr>
              <a:t>mehr</a:t>
            </a:r>
            <a:r>
              <a:rPr lang="sl-SI" sz="4800" dirty="0">
                <a:solidFill>
                  <a:srgbClr val="00B050"/>
                </a:solidFill>
              </a:rPr>
              <a:t> </a:t>
            </a:r>
            <a:r>
              <a:rPr lang="sl-SI" sz="4800" dirty="0" err="1">
                <a:solidFill>
                  <a:srgbClr val="00B050"/>
                </a:solidFill>
              </a:rPr>
              <a:t>Kaninchen</a:t>
            </a:r>
            <a:r>
              <a:rPr lang="sl-SI" sz="48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1BF1A5-01EA-4911-9500-B73D766DF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endParaRPr lang="sl-SI" sz="2000"/>
          </a:p>
        </p:txBody>
      </p:sp>
      <p:pic>
        <p:nvPicPr>
          <p:cNvPr id="9218" name="Picture 2" descr="What's up doc? Five fun facts about bunnies, that's what | The ...">
            <a:extLst>
              <a:ext uri="{FF2B5EF4-FFF2-40B4-BE49-F238E27FC236}">
                <a16:creationId xmlns:a16="http://schemas.microsoft.com/office/drawing/2014/main" id="{48507610-F834-4209-975B-108C305C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8" y="1502110"/>
            <a:ext cx="5791200" cy="385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6E849154-8156-4D3B-8315-A374792C1E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3988" y="5126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1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F57389-3354-4831-95FF-67F3408FB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1005840"/>
          </a:xfrm>
        </p:spPr>
        <p:txBody>
          <a:bodyPr>
            <a:normAutofit/>
          </a:bodyPr>
          <a:lstStyle/>
          <a:p>
            <a:pPr algn="ctr"/>
            <a:r>
              <a:rPr lang="sl-SI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Hast</a:t>
            </a:r>
            <a:r>
              <a:rPr lang="sl-SI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</a:t>
            </a:r>
            <a:r>
              <a:rPr lang="sl-SI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</a:t>
            </a:r>
            <a:r>
              <a:rPr lang="sl-SI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Haustier</a:t>
            </a:r>
            <a:r>
              <a:rPr lang="sl-SI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– Imaš domačo žival?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3C1AB2B-FA6A-4159-9DAE-49D53B2652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9A95E619-573F-4C25-BE41-C10A46C1C695}"/>
              </a:ext>
            </a:extLst>
          </p:cNvPr>
          <p:cNvCxnSpPr/>
          <p:nvPr/>
        </p:nvCxnSpPr>
        <p:spPr>
          <a:xfrm flipH="1">
            <a:off x="2171700" y="2130552"/>
            <a:ext cx="1185863" cy="79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okotnik 5">
            <a:extLst>
              <a:ext uri="{FF2B5EF4-FFF2-40B4-BE49-F238E27FC236}">
                <a16:creationId xmlns:a16="http://schemas.microsoft.com/office/drawing/2014/main" id="{E6A60ECE-CC4A-4D52-8252-B51F0E3188C8}"/>
              </a:ext>
            </a:extLst>
          </p:cNvPr>
          <p:cNvSpPr/>
          <p:nvPr/>
        </p:nvSpPr>
        <p:spPr>
          <a:xfrm>
            <a:off x="157163" y="2971800"/>
            <a:ext cx="5824537" cy="10058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Ja, </a:t>
            </a:r>
            <a:r>
              <a:rPr lang="sl-SI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</a:t>
            </a:r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habe</a:t>
            </a:r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</a:t>
            </a:r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Haustier</a:t>
            </a:r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A29F0B44-0E66-4C52-ACCD-DA668E2D833F}"/>
              </a:ext>
            </a:extLst>
          </p:cNvPr>
          <p:cNvCxnSpPr/>
          <p:nvPr/>
        </p:nvCxnSpPr>
        <p:spPr>
          <a:xfrm>
            <a:off x="7629525" y="2028825"/>
            <a:ext cx="1028700" cy="2698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Elipsa 8">
            <a:extLst>
              <a:ext uri="{FF2B5EF4-FFF2-40B4-BE49-F238E27FC236}">
                <a16:creationId xmlns:a16="http://schemas.microsoft.com/office/drawing/2014/main" id="{BAFE9DB1-38D3-463B-B464-7ECBFC8929E1}"/>
              </a:ext>
            </a:extLst>
          </p:cNvPr>
          <p:cNvSpPr/>
          <p:nvPr/>
        </p:nvSpPr>
        <p:spPr>
          <a:xfrm>
            <a:off x="5981700" y="4727448"/>
            <a:ext cx="5162550" cy="10058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Nein</a:t>
            </a:r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</a:t>
            </a:r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habe</a:t>
            </a:r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kein </a:t>
            </a:r>
            <a:r>
              <a:rPr lang="sl-SI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Haustier</a:t>
            </a:r>
            <a:r>
              <a:rPr lang="sl-SI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A37D420C-7A8B-4790-AB7A-68C4FFFE39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6900" y="3778758"/>
            <a:ext cx="609600" cy="609600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C8AD63D1-9B67-4F97-B1F2-62491531E4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63100" y="5532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7A7E05-55D2-4BC1-9502-A74DF669D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977622"/>
          </a:xfrm>
        </p:spPr>
        <p:txBody>
          <a:bodyPr/>
          <a:lstStyle/>
          <a:p>
            <a:pPr algn="ctr"/>
            <a:r>
              <a:rPr lang="sl-SI" dirty="0">
                <a:solidFill>
                  <a:srgbClr val="FF0000"/>
                </a:solidFill>
              </a:rPr>
              <a:t>2. </a:t>
            </a:r>
            <a:r>
              <a:rPr lang="sl-SI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FC88993-29BE-448F-996A-5EEB1CDDE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2043114"/>
            <a:ext cx="8637072" cy="246571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Oglej si video </a:t>
            </a: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die </a:t>
            </a:r>
            <a:r>
              <a:rPr lang="sl-SI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Haustiere</a:t>
            </a: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 – izgovorjava</a:t>
            </a: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vadi izgovorjavo.</a:t>
            </a:r>
          </a:p>
          <a:p>
            <a:pPr marL="285750" indent="-285750">
              <a:buFontTx/>
              <a:buChar char="-"/>
            </a:pP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skrbi glede živali, ki jih nismo našteli. Če ti je katera izmed njih posebej všeč, si jo zapiši in jo nariši, nujno pa ni.</a:t>
            </a:r>
          </a:p>
          <a:p>
            <a:pPr marL="285750" indent="-285750">
              <a:buFontTx/>
              <a:buChar char="-"/>
            </a:pP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ti je šlo? Zagotovo dobro, bravo </a:t>
            </a: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 </a:t>
            </a:r>
          </a:p>
          <a:p>
            <a:pPr marL="285750" indent="-285750">
              <a:buFontTx/>
              <a:buChar char="-"/>
            </a:pP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Na e-naslov: </a:t>
            </a: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  <a:hlinkClick r:id="rId3"/>
              </a:rPr>
              <a:t>dolores.malic@guest.arnes.si</a:t>
            </a: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mi sporoči, če ti je kaj med tema dvema urama delalo težave. Če težav nisi imel/a, sem zelo vesela  </a:t>
            </a:r>
            <a:endParaRPr 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1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229B7E-9C43-4F2D-B0A1-97AC4DC38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sl-SI" sz="4800" dirty="0">
                <a:solidFill>
                  <a:srgbClr val="FF0000"/>
                </a:solidFill>
              </a:rPr>
              <a:t>die </a:t>
            </a:r>
            <a:r>
              <a:rPr lang="sl-SI" sz="4800" dirty="0" err="1">
                <a:solidFill>
                  <a:srgbClr val="FF0000"/>
                </a:solidFill>
              </a:rPr>
              <a:t>Katze</a:t>
            </a:r>
            <a:r>
              <a:rPr lang="sl-SI" sz="4800" dirty="0">
                <a:solidFill>
                  <a:srgbClr val="FF0000"/>
                </a:solidFill>
              </a:rPr>
              <a:t> </a:t>
            </a:r>
            <a:br>
              <a:rPr lang="sl-SI" sz="4800" dirty="0">
                <a:solidFill>
                  <a:srgbClr val="FF0000"/>
                </a:solidFill>
              </a:rPr>
            </a:br>
            <a:r>
              <a:rPr lang="sl-SI" sz="4800" dirty="0">
                <a:solidFill>
                  <a:srgbClr val="FF0000"/>
                </a:solidFill>
              </a:rPr>
              <a:t>(2 oder </a:t>
            </a:r>
            <a:r>
              <a:rPr lang="sl-SI" sz="4800" dirty="0" err="1">
                <a:solidFill>
                  <a:srgbClr val="FF0000"/>
                </a:solidFill>
              </a:rPr>
              <a:t>mehr</a:t>
            </a:r>
            <a:r>
              <a:rPr lang="sl-SI" sz="4800" dirty="0">
                <a:solidFill>
                  <a:srgbClr val="FF0000"/>
                </a:solidFill>
              </a:rPr>
              <a:t> </a:t>
            </a:r>
            <a:r>
              <a:rPr lang="sl-SI" sz="4800" dirty="0" err="1">
                <a:solidFill>
                  <a:srgbClr val="FF0000"/>
                </a:solidFill>
              </a:rPr>
              <a:t>Katzen</a:t>
            </a:r>
            <a:r>
              <a:rPr lang="sl-SI" sz="4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1BF1A5-01EA-4911-9500-B73D766DF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endParaRPr lang="sl-SI" sz="2000"/>
          </a:p>
        </p:txBody>
      </p:sp>
      <p:pic>
        <p:nvPicPr>
          <p:cNvPr id="2052" name="Picture 4" descr="Poslovila se je mačja superzvezdnica Grumpy Cat - siol.net">
            <a:extLst>
              <a:ext uri="{FF2B5EF4-FFF2-40B4-BE49-F238E27FC236}">
                <a16:creationId xmlns:a16="http://schemas.microsoft.com/office/drawing/2014/main" id="{B3F44840-65AB-4493-8EEE-2CB9102B0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992" y="1005872"/>
            <a:ext cx="7053626" cy="46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7388CF87-AEA0-4DB6-9D89-2DF9CCAF05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57447" y="5126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229B7E-9C43-4F2D-B0A1-97AC4DC38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sl-SI" sz="4800" dirty="0">
                <a:solidFill>
                  <a:srgbClr val="FF0000"/>
                </a:solidFill>
              </a:rPr>
              <a:t>die </a:t>
            </a:r>
            <a:r>
              <a:rPr lang="sl-SI" sz="4800" dirty="0" err="1">
                <a:solidFill>
                  <a:srgbClr val="FF0000"/>
                </a:solidFill>
              </a:rPr>
              <a:t>Schildkröte</a:t>
            </a:r>
            <a:r>
              <a:rPr lang="sl-SI" sz="4800" dirty="0">
                <a:solidFill>
                  <a:srgbClr val="FF0000"/>
                </a:solidFill>
              </a:rPr>
              <a:t> </a:t>
            </a:r>
            <a:br>
              <a:rPr lang="sl-SI" sz="4800" dirty="0">
                <a:solidFill>
                  <a:srgbClr val="FF0000"/>
                </a:solidFill>
              </a:rPr>
            </a:br>
            <a:r>
              <a:rPr lang="sl-SI" sz="4800" dirty="0">
                <a:solidFill>
                  <a:srgbClr val="FF0000"/>
                </a:solidFill>
              </a:rPr>
              <a:t>(2 oder </a:t>
            </a:r>
            <a:r>
              <a:rPr lang="sl-SI" sz="4800" dirty="0" err="1">
                <a:solidFill>
                  <a:srgbClr val="FF0000"/>
                </a:solidFill>
              </a:rPr>
              <a:t>mehr</a:t>
            </a:r>
            <a:r>
              <a:rPr lang="sl-SI" sz="4800" dirty="0">
                <a:solidFill>
                  <a:srgbClr val="FF0000"/>
                </a:solidFill>
              </a:rPr>
              <a:t> </a:t>
            </a:r>
            <a:r>
              <a:rPr lang="sl-SI" sz="4800" dirty="0" err="1">
                <a:solidFill>
                  <a:srgbClr val="FF0000"/>
                </a:solidFill>
              </a:rPr>
              <a:t>Schildkröten</a:t>
            </a:r>
            <a:r>
              <a:rPr lang="sl-SI" sz="4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1BF1A5-01EA-4911-9500-B73D766DF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endParaRPr lang="sl-SI" sz="2000"/>
          </a:p>
        </p:txBody>
      </p:sp>
      <p:pic>
        <p:nvPicPr>
          <p:cNvPr id="10242" name="Picture 2" descr="Undercover sting nabs endangered turtle smuggler — Quartz">
            <a:extLst>
              <a:ext uri="{FF2B5EF4-FFF2-40B4-BE49-F238E27FC236}">
                <a16:creationId xmlns:a16="http://schemas.microsoft.com/office/drawing/2014/main" id="{E7C96D10-CBD7-4352-AC74-FC5461B18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662112"/>
            <a:ext cx="6310312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9564C837-5763-49A8-A5A5-670B177F1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5362" y="5102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229B7E-9C43-4F2D-B0A1-97AC4DC38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sl-SI" sz="4800" dirty="0">
                <a:solidFill>
                  <a:srgbClr val="0070C0"/>
                </a:solidFill>
              </a:rPr>
              <a:t>der </a:t>
            </a:r>
            <a:r>
              <a:rPr lang="sl-SI" sz="4800" dirty="0" err="1">
                <a:solidFill>
                  <a:srgbClr val="0070C0"/>
                </a:solidFill>
              </a:rPr>
              <a:t>Hund</a:t>
            </a:r>
            <a:r>
              <a:rPr lang="sl-SI" sz="4800" dirty="0">
                <a:solidFill>
                  <a:srgbClr val="0070C0"/>
                </a:solidFill>
              </a:rPr>
              <a:t> </a:t>
            </a:r>
            <a:br>
              <a:rPr lang="sl-SI" sz="4800" dirty="0">
                <a:solidFill>
                  <a:srgbClr val="0070C0"/>
                </a:solidFill>
              </a:rPr>
            </a:br>
            <a:r>
              <a:rPr lang="sl-SI" sz="4800" dirty="0">
                <a:solidFill>
                  <a:srgbClr val="0070C0"/>
                </a:solidFill>
              </a:rPr>
              <a:t>(2 oder </a:t>
            </a:r>
            <a:r>
              <a:rPr lang="sl-SI" sz="4800" dirty="0" err="1">
                <a:solidFill>
                  <a:srgbClr val="0070C0"/>
                </a:solidFill>
              </a:rPr>
              <a:t>mehr</a:t>
            </a:r>
            <a:r>
              <a:rPr lang="sl-SI" sz="4800" dirty="0">
                <a:solidFill>
                  <a:srgbClr val="0070C0"/>
                </a:solidFill>
              </a:rPr>
              <a:t> </a:t>
            </a:r>
            <a:r>
              <a:rPr lang="sl-SI" sz="4800" dirty="0" err="1">
                <a:solidFill>
                  <a:srgbClr val="0070C0"/>
                </a:solidFill>
              </a:rPr>
              <a:t>Hunde</a:t>
            </a:r>
            <a:r>
              <a:rPr lang="sl-SI" sz="48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1BF1A5-01EA-4911-9500-B73D766DF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endParaRPr lang="sl-SI" sz="2000"/>
          </a:p>
        </p:txBody>
      </p:sp>
      <p:pic>
        <p:nvPicPr>
          <p:cNvPr id="3074" name="Picture 2" descr="Here's a better way to convert dog years to human years ...">
            <a:extLst>
              <a:ext uri="{FF2B5EF4-FFF2-40B4-BE49-F238E27FC236}">
                <a16:creationId xmlns:a16="http://schemas.microsoft.com/office/drawing/2014/main" id="{F286E7DA-ED35-4CAA-B336-299979F7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18107"/>
            <a:ext cx="6467475" cy="36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E91DBFA4-BFA5-4CAE-8E8A-85FE5DB3DA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0680" y="4935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229B7E-9C43-4F2D-B0A1-97AC4DC38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sl-SI" sz="4800" dirty="0">
                <a:solidFill>
                  <a:srgbClr val="0070C0"/>
                </a:solidFill>
              </a:rPr>
              <a:t>der </a:t>
            </a:r>
            <a:r>
              <a:rPr lang="sl-SI" sz="4800" dirty="0" err="1">
                <a:solidFill>
                  <a:srgbClr val="0070C0"/>
                </a:solidFill>
              </a:rPr>
              <a:t>Goldfisch</a:t>
            </a:r>
            <a:r>
              <a:rPr lang="sl-SI" sz="4800" dirty="0">
                <a:solidFill>
                  <a:srgbClr val="0070C0"/>
                </a:solidFill>
              </a:rPr>
              <a:t> </a:t>
            </a:r>
            <a:br>
              <a:rPr lang="sl-SI" sz="4800" dirty="0">
                <a:solidFill>
                  <a:srgbClr val="0070C0"/>
                </a:solidFill>
              </a:rPr>
            </a:br>
            <a:r>
              <a:rPr lang="sl-SI" sz="4800" dirty="0">
                <a:solidFill>
                  <a:srgbClr val="0070C0"/>
                </a:solidFill>
              </a:rPr>
              <a:t>(2 oder </a:t>
            </a:r>
            <a:r>
              <a:rPr lang="sl-SI" sz="4800" dirty="0" err="1">
                <a:solidFill>
                  <a:srgbClr val="0070C0"/>
                </a:solidFill>
              </a:rPr>
              <a:t>mehr</a:t>
            </a:r>
            <a:r>
              <a:rPr lang="sl-SI" sz="4800" dirty="0">
                <a:solidFill>
                  <a:srgbClr val="0070C0"/>
                </a:solidFill>
              </a:rPr>
              <a:t> </a:t>
            </a:r>
            <a:r>
              <a:rPr lang="sl-SI" sz="4800" dirty="0" err="1">
                <a:solidFill>
                  <a:srgbClr val="0070C0"/>
                </a:solidFill>
              </a:rPr>
              <a:t>Goldfische</a:t>
            </a:r>
            <a:r>
              <a:rPr lang="sl-SI" sz="48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1BF1A5-01EA-4911-9500-B73D766DF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endParaRPr lang="sl-SI" sz="2000"/>
          </a:p>
        </p:txBody>
      </p:sp>
      <p:pic>
        <p:nvPicPr>
          <p:cNvPr id="5124" name="Picture 4" descr="Common goldfish myths debunked | Stuff.co.nz">
            <a:extLst>
              <a:ext uri="{FF2B5EF4-FFF2-40B4-BE49-F238E27FC236}">
                <a16:creationId xmlns:a16="http://schemas.microsoft.com/office/drawing/2014/main" id="{28753FB3-571D-4DDC-9418-261FBCCFC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39790"/>
            <a:ext cx="6134100" cy="34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E6CD19B9-89B2-499F-BE83-3157A0F7CB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1230" y="4981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229B7E-9C43-4F2D-B0A1-97AC4DC38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sl-SI" sz="4800" dirty="0">
                <a:solidFill>
                  <a:srgbClr val="0070C0"/>
                </a:solidFill>
              </a:rPr>
              <a:t>der </a:t>
            </a:r>
            <a:r>
              <a:rPr lang="sl-SI" sz="4800" dirty="0" err="1">
                <a:solidFill>
                  <a:srgbClr val="0070C0"/>
                </a:solidFill>
              </a:rPr>
              <a:t>Hamster</a:t>
            </a:r>
            <a:r>
              <a:rPr lang="sl-SI" sz="4800" dirty="0">
                <a:solidFill>
                  <a:srgbClr val="0070C0"/>
                </a:solidFill>
              </a:rPr>
              <a:t> </a:t>
            </a:r>
            <a:br>
              <a:rPr lang="sl-SI" sz="4800" dirty="0">
                <a:solidFill>
                  <a:srgbClr val="0070C0"/>
                </a:solidFill>
              </a:rPr>
            </a:br>
            <a:r>
              <a:rPr lang="sl-SI" sz="4800" dirty="0">
                <a:solidFill>
                  <a:srgbClr val="0070C0"/>
                </a:solidFill>
              </a:rPr>
              <a:t>(2 oder </a:t>
            </a:r>
            <a:r>
              <a:rPr lang="sl-SI" sz="4800" dirty="0" err="1">
                <a:solidFill>
                  <a:srgbClr val="0070C0"/>
                </a:solidFill>
              </a:rPr>
              <a:t>mehr</a:t>
            </a:r>
            <a:r>
              <a:rPr lang="sl-SI" sz="4800" dirty="0">
                <a:solidFill>
                  <a:srgbClr val="0070C0"/>
                </a:solidFill>
              </a:rPr>
              <a:t> </a:t>
            </a:r>
            <a:r>
              <a:rPr lang="sl-SI" sz="4800" dirty="0" err="1">
                <a:solidFill>
                  <a:srgbClr val="0070C0"/>
                </a:solidFill>
              </a:rPr>
              <a:t>Hamster</a:t>
            </a:r>
            <a:r>
              <a:rPr lang="sl-SI" sz="48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1BF1A5-01EA-4911-9500-B73D766DF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endParaRPr lang="sl-SI" sz="2000"/>
          </a:p>
        </p:txBody>
      </p:sp>
      <p:pic>
        <p:nvPicPr>
          <p:cNvPr id="6146" name="Picture 2" descr="How to tell if your hamster is happy | Science | AAAS">
            <a:extLst>
              <a:ext uri="{FF2B5EF4-FFF2-40B4-BE49-F238E27FC236}">
                <a16:creationId xmlns:a16="http://schemas.microsoft.com/office/drawing/2014/main" id="{BF33C6FF-F437-4462-B448-723C1EB0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883671"/>
            <a:ext cx="6538912" cy="366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DB8E6C27-8F5D-4C87-9BA4-6FB4FD52CF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5930" y="5144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229B7E-9C43-4F2D-B0A1-97AC4DC38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738" y="1122363"/>
            <a:ext cx="5029200" cy="3204134"/>
          </a:xfrm>
        </p:spPr>
        <p:txBody>
          <a:bodyPr anchor="b">
            <a:normAutofit/>
          </a:bodyPr>
          <a:lstStyle/>
          <a:p>
            <a:r>
              <a:rPr lang="sl-SI" sz="4800" dirty="0">
                <a:solidFill>
                  <a:srgbClr val="0070C0"/>
                </a:solidFill>
              </a:rPr>
              <a:t>der </a:t>
            </a:r>
            <a:r>
              <a:rPr lang="sl-SI" sz="4800" dirty="0" err="1">
                <a:solidFill>
                  <a:srgbClr val="0070C0"/>
                </a:solidFill>
              </a:rPr>
              <a:t>Papagei</a:t>
            </a:r>
            <a:r>
              <a:rPr lang="sl-SI" sz="4800" dirty="0">
                <a:solidFill>
                  <a:srgbClr val="0070C0"/>
                </a:solidFill>
              </a:rPr>
              <a:t> </a:t>
            </a:r>
            <a:br>
              <a:rPr lang="sl-SI" sz="4800" dirty="0">
                <a:solidFill>
                  <a:srgbClr val="0070C0"/>
                </a:solidFill>
              </a:rPr>
            </a:br>
            <a:r>
              <a:rPr lang="sl-SI" sz="4800" dirty="0">
                <a:solidFill>
                  <a:srgbClr val="0070C0"/>
                </a:solidFill>
              </a:rPr>
              <a:t>(2 oder </a:t>
            </a:r>
            <a:r>
              <a:rPr lang="sl-SI" sz="4800" dirty="0" err="1">
                <a:solidFill>
                  <a:srgbClr val="0070C0"/>
                </a:solidFill>
              </a:rPr>
              <a:t>mehr</a:t>
            </a:r>
            <a:r>
              <a:rPr lang="sl-SI" sz="4800" dirty="0">
                <a:solidFill>
                  <a:srgbClr val="0070C0"/>
                </a:solidFill>
              </a:rPr>
              <a:t> </a:t>
            </a:r>
            <a:r>
              <a:rPr lang="sl-SI" sz="4800" dirty="0" err="1">
                <a:solidFill>
                  <a:srgbClr val="0070C0"/>
                </a:solidFill>
              </a:rPr>
              <a:t>Papageien</a:t>
            </a:r>
            <a:r>
              <a:rPr lang="sl-SI" sz="48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1BF1A5-01EA-4911-9500-B73D766DF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endParaRPr lang="sl-SI" sz="2000"/>
          </a:p>
        </p:txBody>
      </p:sp>
      <p:pic>
        <p:nvPicPr>
          <p:cNvPr id="8194" name="Picture 2" descr="psittaciform | Definition &amp; Characteristics | Britannica">
            <a:extLst>
              <a:ext uri="{FF2B5EF4-FFF2-40B4-BE49-F238E27FC236}">
                <a16:creationId xmlns:a16="http://schemas.microsoft.com/office/drawing/2014/main" id="{CBA648A5-1A27-4CE4-BB32-E909BB97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" y="1903476"/>
            <a:ext cx="6198055" cy="347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AB5D870C-7922-4BC8-82C4-AFDEBB6AD6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0680" y="5083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229B7E-9C43-4F2D-B0A1-97AC4DC38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738" y="1122363"/>
            <a:ext cx="5029200" cy="3204134"/>
          </a:xfrm>
        </p:spPr>
        <p:txBody>
          <a:bodyPr anchor="b">
            <a:normAutofit/>
          </a:bodyPr>
          <a:lstStyle/>
          <a:p>
            <a:r>
              <a:rPr lang="sl-SI" sz="4800" dirty="0">
                <a:solidFill>
                  <a:srgbClr val="0070C0"/>
                </a:solidFill>
              </a:rPr>
              <a:t>der </a:t>
            </a:r>
            <a:r>
              <a:rPr lang="sl-SI" sz="4800" dirty="0" err="1">
                <a:solidFill>
                  <a:srgbClr val="0070C0"/>
                </a:solidFill>
              </a:rPr>
              <a:t>Kanarienvogel</a:t>
            </a:r>
            <a:r>
              <a:rPr lang="sl-SI" sz="4800" dirty="0">
                <a:solidFill>
                  <a:srgbClr val="0070C0"/>
                </a:solidFill>
              </a:rPr>
              <a:t/>
            </a:r>
            <a:br>
              <a:rPr lang="sl-SI" sz="4800" dirty="0">
                <a:solidFill>
                  <a:srgbClr val="0070C0"/>
                </a:solidFill>
              </a:rPr>
            </a:br>
            <a:r>
              <a:rPr lang="sl-SI" sz="4800" dirty="0">
                <a:solidFill>
                  <a:srgbClr val="0070C0"/>
                </a:solidFill>
              </a:rPr>
              <a:t>(2 oder </a:t>
            </a:r>
            <a:r>
              <a:rPr lang="sl-SI" sz="4800" dirty="0" err="1">
                <a:solidFill>
                  <a:srgbClr val="0070C0"/>
                </a:solidFill>
              </a:rPr>
              <a:t>mehr</a:t>
            </a:r>
            <a:r>
              <a:rPr lang="sl-SI" sz="4800" dirty="0">
                <a:solidFill>
                  <a:srgbClr val="0070C0"/>
                </a:solidFill>
              </a:rPr>
              <a:t> </a:t>
            </a:r>
            <a:r>
              <a:rPr lang="sl-SI" sz="4800" dirty="0" err="1">
                <a:solidFill>
                  <a:srgbClr val="0070C0"/>
                </a:solidFill>
              </a:rPr>
              <a:t>Kanarienvögel</a:t>
            </a:r>
            <a:r>
              <a:rPr lang="sl-SI" sz="48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1BF1A5-01EA-4911-9500-B73D766DF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endParaRPr lang="sl-SI" sz="2000"/>
          </a:p>
        </p:txBody>
      </p:sp>
      <p:pic>
        <p:nvPicPr>
          <p:cNvPr id="11266" name="Picture 2" descr="291 Best canary birds images | Canary birds, Birds, Pet birds">
            <a:extLst>
              <a:ext uri="{FF2B5EF4-FFF2-40B4-BE49-F238E27FC236}">
                <a16:creationId xmlns:a16="http://schemas.microsoft.com/office/drawing/2014/main" id="{4CCB9D8B-B184-431C-A2C4-B4079B558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64" y="848948"/>
            <a:ext cx="3484435" cy="462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DCBB0058-1F88-4B08-A4E4-4B8AD488F3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0187" y="5102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5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229B7E-9C43-4F2D-B0A1-97AC4DC38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738" y="1122363"/>
            <a:ext cx="5029200" cy="3204134"/>
          </a:xfrm>
        </p:spPr>
        <p:txBody>
          <a:bodyPr anchor="b">
            <a:normAutofit fontScale="90000"/>
          </a:bodyPr>
          <a:lstStyle/>
          <a:p>
            <a:r>
              <a:rPr lang="sl-SI" sz="4800" dirty="0" err="1">
                <a:solidFill>
                  <a:srgbClr val="00B050"/>
                </a:solidFill>
              </a:rPr>
              <a:t>das</a:t>
            </a:r>
            <a:r>
              <a:rPr lang="sl-SI" sz="4800" dirty="0">
                <a:solidFill>
                  <a:srgbClr val="00B050"/>
                </a:solidFill>
              </a:rPr>
              <a:t> </a:t>
            </a:r>
            <a:r>
              <a:rPr lang="sl-SI" sz="4800" dirty="0" err="1">
                <a:solidFill>
                  <a:srgbClr val="00B050"/>
                </a:solidFill>
              </a:rPr>
              <a:t>Meerschweinchen</a:t>
            </a:r>
            <a:r>
              <a:rPr lang="sl-SI" sz="4800" dirty="0">
                <a:solidFill>
                  <a:srgbClr val="00B050"/>
                </a:solidFill>
              </a:rPr>
              <a:t> </a:t>
            </a:r>
            <a:br>
              <a:rPr lang="sl-SI" sz="4800" dirty="0">
                <a:solidFill>
                  <a:srgbClr val="00B050"/>
                </a:solidFill>
              </a:rPr>
            </a:br>
            <a:r>
              <a:rPr lang="sl-SI" sz="4800" dirty="0">
                <a:solidFill>
                  <a:srgbClr val="00B050"/>
                </a:solidFill>
              </a:rPr>
              <a:t>(2 oder </a:t>
            </a:r>
            <a:r>
              <a:rPr lang="sl-SI" sz="4800" dirty="0" err="1">
                <a:solidFill>
                  <a:srgbClr val="00B050"/>
                </a:solidFill>
              </a:rPr>
              <a:t>mehr</a:t>
            </a:r>
            <a:r>
              <a:rPr lang="sl-SI" sz="4800" dirty="0">
                <a:solidFill>
                  <a:srgbClr val="00B050"/>
                </a:solidFill>
              </a:rPr>
              <a:t> </a:t>
            </a:r>
            <a:r>
              <a:rPr lang="sl-SI" sz="4800" dirty="0" err="1">
                <a:solidFill>
                  <a:srgbClr val="00B050"/>
                </a:solidFill>
              </a:rPr>
              <a:t>Meerschweinchen</a:t>
            </a:r>
            <a:r>
              <a:rPr lang="sl-SI" sz="48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1BF1A5-01EA-4911-9500-B73D766DF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endParaRPr lang="sl-SI" sz="2000"/>
          </a:p>
        </p:txBody>
      </p:sp>
      <p:pic>
        <p:nvPicPr>
          <p:cNvPr id="7170" name="Picture 2" descr="Survey finds guinea pig owners are conscientious - VetSurgeon News ...">
            <a:extLst>
              <a:ext uri="{FF2B5EF4-FFF2-40B4-BE49-F238E27FC236}">
                <a16:creationId xmlns:a16="http://schemas.microsoft.com/office/drawing/2014/main" id="{EABEE1E8-F62B-440C-8E26-9259B296B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04858"/>
            <a:ext cx="5915025" cy="397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1AA78EAF-F925-46E9-8AF1-9431EA0D93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77363" y="5225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</TotalTime>
  <Words>235</Words>
  <Application>Microsoft Office PowerPoint</Application>
  <PresentationFormat>Širokozaslonsko</PresentationFormat>
  <Paragraphs>24</Paragraphs>
  <Slides>12</Slides>
  <Notes>0</Notes>
  <HiddenSlides>0</HiddenSlides>
  <MMClips>12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Tahoma</vt:lpstr>
      <vt:lpstr>Wingdings</vt:lpstr>
      <vt:lpstr>Wingdings 3</vt:lpstr>
      <vt:lpstr>Šelest</vt:lpstr>
      <vt:lpstr>die Haustiere </vt:lpstr>
      <vt:lpstr>die Katze  (2 oder mehr Katzen)</vt:lpstr>
      <vt:lpstr>die Schildkröte  (2 oder mehr Schildkröten)</vt:lpstr>
      <vt:lpstr>der Hund  (2 oder mehr Hunde)</vt:lpstr>
      <vt:lpstr>der Goldfisch  (2 oder mehr Goldfische)</vt:lpstr>
      <vt:lpstr>der Hamster  (2 oder mehr Hamster)</vt:lpstr>
      <vt:lpstr>der Papagei  (2 oder mehr Papageien)</vt:lpstr>
      <vt:lpstr>der Kanarienvogel (2 oder mehr Kanarienvögel)</vt:lpstr>
      <vt:lpstr>das Meerschweinchen  (2 oder mehr Meerschweinchen)</vt:lpstr>
      <vt:lpstr>das Kaninchen  (2 oder mehr Kaninchen)</vt:lpstr>
      <vt:lpstr>Hast du ein Haustier? – Imaš domačo žival?</vt:lpstr>
      <vt:lpstr>2. 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Haustiere</dc:title>
  <dc:creator>Dolores Malić</dc:creator>
  <cp:lastModifiedBy>Skrbnik</cp:lastModifiedBy>
  <cp:revision>7</cp:revision>
  <dcterms:created xsi:type="dcterms:W3CDTF">2020-05-09T14:31:09Z</dcterms:created>
  <dcterms:modified xsi:type="dcterms:W3CDTF">2020-05-15T17:30:09Z</dcterms:modified>
</cp:coreProperties>
</file>